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31"/>
  </p:notesMasterIdLst>
  <p:handoutMasterIdLst>
    <p:handoutMasterId r:id="rId32"/>
  </p:handoutMasterIdLst>
  <p:sldIdLst>
    <p:sldId id="256" r:id="rId2"/>
    <p:sldId id="257" r:id="rId3"/>
    <p:sldId id="262" r:id="rId4"/>
    <p:sldId id="283" r:id="rId5"/>
    <p:sldId id="264" r:id="rId6"/>
    <p:sldId id="258" r:id="rId7"/>
    <p:sldId id="265" r:id="rId8"/>
    <p:sldId id="284" r:id="rId9"/>
    <p:sldId id="272" r:id="rId10"/>
    <p:sldId id="273" r:id="rId11"/>
    <p:sldId id="263" r:id="rId12"/>
    <p:sldId id="277" r:id="rId13"/>
    <p:sldId id="278" r:id="rId14"/>
    <p:sldId id="285" r:id="rId15"/>
    <p:sldId id="279" r:id="rId16"/>
    <p:sldId id="280" r:id="rId17"/>
    <p:sldId id="286" r:id="rId18"/>
    <p:sldId id="290" r:id="rId19"/>
    <p:sldId id="282" r:id="rId20"/>
    <p:sldId id="275" r:id="rId21"/>
    <p:sldId id="266" r:id="rId22"/>
    <p:sldId id="267" r:id="rId23"/>
    <p:sldId id="268" r:id="rId24"/>
    <p:sldId id="269" r:id="rId25"/>
    <p:sldId id="270" r:id="rId26"/>
    <p:sldId id="271" r:id="rId27"/>
    <p:sldId id="281" r:id="rId28"/>
    <p:sldId id="289" r:id="rId29"/>
    <p:sldId id="288" r:id="rId30"/>
  </p:sldIdLst>
  <p:sldSz cx="9144000" cy="5143500" type="screen16x9"/>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ain" initials="R" lastIdx="70" clrIdx="0">
    <p:extLst>
      <p:ext uri="{19B8F6BF-5375-455C-9EA6-DF929625EA0E}">
        <p15:presenceInfo xmlns:p15="http://schemas.microsoft.com/office/powerpoint/2012/main" userId="Roma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33"/>
    <a:srgbClr val="C75F09"/>
    <a:srgbClr val="909090"/>
    <a:srgbClr val="999999"/>
    <a:srgbClr val="B6B6B6"/>
    <a:srgbClr val="87C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43" autoAdjust="0"/>
    <p:restoredTop sz="51093" autoAdjust="0"/>
  </p:normalViewPr>
  <p:slideViewPr>
    <p:cSldViewPr>
      <p:cViewPr varScale="1">
        <p:scale>
          <a:sx n="78" d="100"/>
          <a:sy n="78" d="100"/>
        </p:scale>
        <p:origin x="3060" y="84"/>
      </p:cViewPr>
      <p:guideLst>
        <p:guide orient="horz" pos="1620"/>
        <p:guide pos="2880"/>
      </p:guideLst>
    </p:cSldViewPr>
  </p:slideViewPr>
  <p:notesTextViewPr>
    <p:cViewPr>
      <p:scale>
        <a:sx n="200" d="100"/>
        <a:sy n="200" d="100"/>
      </p:scale>
      <p:origin x="0" y="0"/>
    </p:cViewPr>
  </p:notesTextViewPr>
  <p:notesViewPr>
    <p:cSldViewPr>
      <p:cViewPr varScale="1">
        <p:scale>
          <a:sx n="88" d="100"/>
          <a:sy n="88" d="100"/>
        </p:scale>
        <p:origin x="3798"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822D4786-9E1E-8344-9A85-BA667DDACA06}" type="datetimeFigureOut">
              <a:rPr lang="en-US" smtClean="0"/>
              <a:t>8/19/2013</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F539B564-705F-154E-B9C3-1A34922CDE61}" type="slidenum">
              <a:rPr lang="en-US" smtClean="0"/>
              <a:t>‹#›</a:t>
            </a:fld>
            <a:endParaRPr lang="en-US"/>
          </a:p>
        </p:txBody>
      </p:sp>
    </p:spTree>
    <p:extLst>
      <p:ext uri="{BB962C8B-B14F-4D97-AF65-F5344CB8AC3E}">
        <p14:creationId xmlns:p14="http://schemas.microsoft.com/office/powerpoint/2010/main" val="3047192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148BC2B3-5B55-49A3-A911-D2548067B04C}" type="datetimeFigureOut">
              <a:rPr lang="en-US" smtClean="0"/>
              <a:t>8/19/2013</a:t>
            </a:fld>
            <a:endParaRPr lang="en-US"/>
          </a:p>
        </p:txBody>
      </p:sp>
      <p:sp>
        <p:nvSpPr>
          <p:cNvPr id="4" name="Slide Image Placeholder 3"/>
          <p:cNvSpPr>
            <a:spLocks noGrp="1" noRot="1" noChangeAspect="1"/>
          </p:cNvSpPr>
          <p:nvPr>
            <p:ph type="sldImg" idx="2"/>
          </p:nvPr>
        </p:nvSpPr>
        <p:spPr>
          <a:xfrm>
            <a:off x="393700" y="692150"/>
            <a:ext cx="61468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7A57E2D8-922D-491F-84DF-CD117FB6165E}" type="slidenum">
              <a:rPr lang="en-US" smtClean="0"/>
              <a:t>‹#›</a:t>
            </a:fld>
            <a:endParaRPr lang="en-US"/>
          </a:p>
        </p:txBody>
      </p:sp>
    </p:spTree>
    <p:extLst>
      <p:ext uri="{BB962C8B-B14F-4D97-AF65-F5344CB8AC3E}">
        <p14:creationId xmlns:p14="http://schemas.microsoft.com/office/powerpoint/2010/main" val="10793547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1</a:t>
            </a:fld>
            <a:endParaRPr lang="en-US"/>
          </a:p>
        </p:txBody>
      </p:sp>
    </p:spTree>
    <p:extLst>
      <p:ext uri="{BB962C8B-B14F-4D97-AF65-F5344CB8AC3E}">
        <p14:creationId xmlns:p14="http://schemas.microsoft.com/office/powerpoint/2010/main" val="3615194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idea behind the second energy term is to preserve the original shape.</a:t>
            </a:r>
          </a:p>
          <a:p>
            <a:r>
              <a:rPr lang="en-US" sz="1200" b="0" i="0" u="none" strike="noStrike" kern="1200" baseline="0" dirty="0" smtClean="0">
                <a:solidFill>
                  <a:schemeClr val="tx1"/>
                </a:solidFill>
                <a:latin typeface="+mn-lt"/>
                <a:ea typeface="+mn-ea"/>
                <a:cs typeface="+mn-cs"/>
              </a:rPr>
              <a:t>We formulate this shape-preserving energy using the </a:t>
            </a:r>
            <a:r>
              <a:rPr lang="en-US" sz="1200" b="0" i="0" u="none" strike="noStrike" kern="1200" baseline="0" dirty="0" err="1" smtClean="0">
                <a:solidFill>
                  <a:schemeClr val="tx1"/>
                </a:solidFill>
                <a:latin typeface="+mn-lt"/>
                <a:ea typeface="+mn-ea"/>
                <a:cs typeface="+mn-cs"/>
              </a:rPr>
              <a:t>Laplacian</a:t>
            </a:r>
            <a:r>
              <a:rPr lang="en-US" sz="1200" b="0" i="0" u="none" strike="noStrike" kern="1200" baseline="0" dirty="0" smtClean="0">
                <a:solidFill>
                  <a:schemeClr val="tx1"/>
                </a:solidFill>
                <a:latin typeface="+mn-lt"/>
                <a:ea typeface="+mn-ea"/>
                <a:cs typeface="+mn-cs"/>
              </a:rPr>
              <a:t> of the original mesh with implicit rotations.</a:t>
            </a:r>
          </a:p>
          <a:p>
            <a:r>
              <a:rPr lang="en-US" sz="1200" b="0" i="0" u="none" strike="noStrike" kern="1200" baseline="0" dirty="0" smtClean="0">
                <a:solidFill>
                  <a:schemeClr val="tx1"/>
                </a:solidFill>
                <a:latin typeface="+mn-lt"/>
                <a:ea typeface="+mn-ea"/>
                <a:cs typeface="+mn-cs"/>
              </a:rPr>
              <a:t>Basically it tells us how far the current mesh is from the initial one.</a:t>
            </a:r>
          </a:p>
          <a:p>
            <a:r>
              <a:rPr lang="en-US" dirty="0" smtClean="0"/>
              <a:t>It has a lot of benefits.</a:t>
            </a:r>
          </a:p>
          <a:p>
            <a:r>
              <a:rPr lang="en-US" dirty="0" smtClean="0"/>
              <a:t>In particular it is quadratic so we can easily compute</a:t>
            </a:r>
            <a:r>
              <a:rPr lang="en-US" baseline="0" dirty="0" smtClean="0"/>
              <a:t> its gradient.</a:t>
            </a:r>
          </a:p>
          <a:p>
            <a:r>
              <a:rPr lang="en-US" baseline="0" dirty="0" smtClean="0"/>
              <a:t>Moreover the energy is invariant to global translation, scaling and small rotation so it only focuses on surface details.</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10</a:t>
            </a:fld>
            <a:endParaRPr lang="en-US"/>
          </a:p>
        </p:txBody>
      </p:sp>
    </p:spTree>
    <p:extLst>
      <p:ext uri="{BB962C8B-B14F-4D97-AF65-F5344CB8AC3E}">
        <p14:creationId xmlns:p14="http://schemas.microsoft.com/office/powerpoint/2010/main" val="3343570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a:t>
            </a:r>
            <a:r>
              <a:rPr lang="en-US" baseline="0" dirty="0" smtClean="0"/>
              <a:t> this nice energy framework, we have two degrees of freedom to exploit: carving inside the volume and deforming it. First I will detail how we perform the inner carving phase.</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11</a:t>
            </a:fld>
            <a:endParaRPr lang="en-US"/>
          </a:p>
        </p:txBody>
      </p:sp>
    </p:spTree>
    <p:extLst>
      <p:ext uri="{BB962C8B-B14F-4D97-AF65-F5344CB8AC3E}">
        <p14:creationId xmlns:p14="http://schemas.microsoft.com/office/powerpoint/2010/main" val="2169132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Optimizing for an arbitrary inner surface would be too difficult.</a:t>
            </a:r>
          </a:p>
          <a:p>
            <a:r>
              <a:rPr lang="en-US" sz="1200" b="0" i="0" u="none" strike="noStrike" kern="1200" baseline="0" dirty="0" smtClean="0">
                <a:solidFill>
                  <a:schemeClr val="tx1"/>
                </a:solidFill>
                <a:latin typeface="+mn-lt"/>
                <a:ea typeface="+mn-ea"/>
                <a:cs typeface="+mn-cs"/>
              </a:rPr>
              <a:t>In particular because it would be tricky to avoid self-intersections and to control the mesh complexity.</a:t>
            </a:r>
          </a:p>
          <a:p>
            <a:endParaRPr lang="en-US" dirty="0" smtClean="0"/>
          </a:p>
          <a:p>
            <a:r>
              <a:rPr lang="en-US" sz="1200" b="0" i="0" u="none" strike="noStrike" kern="1200" baseline="0" dirty="0" smtClean="0">
                <a:solidFill>
                  <a:schemeClr val="tx1"/>
                </a:solidFill>
                <a:latin typeface="+mn-lt"/>
                <a:ea typeface="+mn-ea"/>
                <a:cs typeface="+mn-cs"/>
              </a:rPr>
              <a:t>Instead, we compute a voxel grid as a discretized representation of the volume inside the model.</a:t>
            </a:r>
          </a:p>
          <a:p>
            <a:r>
              <a:rPr lang="en-US" sz="1200" b="0" i="0" u="none" strike="noStrike" kern="1200" baseline="0" dirty="0" smtClean="0">
                <a:solidFill>
                  <a:schemeClr val="tx1"/>
                </a:solidFill>
                <a:latin typeface="+mn-lt"/>
                <a:ea typeface="+mn-ea"/>
                <a:cs typeface="+mn-cs"/>
              </a:rPr>
              <a:t>Each voxel is assigned a binary value saying if it is filled or empty. We enforce some minimal thickness by simply disallowing to carve the voxels near the boundary.</a:t>
            </a:r>
          </a:p>
          <a:p>
            <a:r>
              <a:rPr lang="en-US" sz="1200" b="0" i="0" u="none" strike="noStrike" kern="1200" baseline="0" dirty="0" smtClean="0">
                <a:solidFill>
                  <a:schemeClr val="tx1"/>
                </a:solidFill>
                <a:latin typeface="+mn-lt"/>
                <a:ea typeface="+mn-ea"/>
                <a:cs typeface="+mn-cs"/>
              </a:rPr>
              <a:t>We obtain the inner surface by taking the boundaries of the carved regions.</a:t>
            </a:r>
          </a:p>
          <a:p>
            <a:r>
              <a:rPr lang="en-US" sz="1200" b="0" i="0" u="none" strike="noStrike" kern="1200" baseline="0" dirty="0" smtClean="0">
                <a:solidFill>
                  <a:schemeClr val="tx1"/>
                </a:solidFill>
                <a:latin typeface="+mn-lt"/>
                <a:ea typeface="+mn-ea"/>
                <a:cs typeface="+mn-cs"/>
              </a:rPr>
              <a:t>The volume discretization is computed once at the beginning and later deform together with the surface. </a:t>
            </a:r>
            <a:endParaRPr lang="en-US" dirty="0" smtClean="0"/>
          </a:p>
          <a:p>
            <a:endParaRPr lang="en-US" dirty="0" smtClean="0"/>
          </a:p>
          <a:p>
            <a:r>
              <a:rPr lang="en-US" sz="1200" b="0" i="0" u="none" strike="noStrike" kern="1200" baseline="0" dirty="0" smtClean="0">
                <a:solidFill>
                  <a:schemeClr val="tx1"/>
                </a:solidFill>
                <a:latin typeface="+mn-lt"/>
                <a:ea typeface="+mn-ea"/>
                <a:cs typeface="+mn-cs"/>
              </a:rPr>
              <a:t>But even with these simplifications the problem remains difficult to solve.</a:t>
            </a:r>
          </a:p>
          <a:p>
            <a:r>
              <a:rPr lang="en-US" sz="1200" b="0" i="0" u="none" strike="noStrike" kern="1200" baseline="0" dirty="0" smtClean="0">
                <a:solidFill>
                  <a:schemeClr val="tx1"/>
                </a:solidFill>
                <a:latin typeface="+mn-lt"/>
                <a:ea typeface="+mn-ea"/>
                <a:cs typeface="+mn-cs"/>
              </a:rPr>
              <a:t>In particular because we have topological constraints which are very difficult to express in an optimization framework. For example, we cannot allow disconnected components.</a:t>
            </a:r>
          </a:p>
          <a:p>
            <a:r>
              <a:rPr lang="en-US" sz="1200" b="0" i="0" u="none" strike="noStrike" kern="1200" baseline="0" dirty="0" smtClean="0">
                <a:solidFill>
                  <a:schemeClr val="tx1"/>
                </a:solidFill>
                <a:latin typeface="+mn-lt"/>
                <a:ea typeface="+mn-ea"/>
                <a:cs typeface="+mn-cs"/>
              </a:rPr>
              <a:t>Besides we want the whole pipeline to be interactive so that the user can explore various designs during the optimization, so we need a fast algorithm.</a:t>
            </a:r>
          </a:p>
        </p:txBody>
      </p:sp>
      <p:sp>
        <p:nvSpPr>
          <p:cNvPr id="4" name="Slide Number Placeholder 3"/>
          <p:cNvSpPr>
            <a:spLocks noGrp="1"/>
          </p:cNvSpPr>
          <p:nvPr>
            <p:ph type="sldNum" sz="quarter" idx="10"/>
          </p:nvPr>
        </p:nvSpPr>
        <p:spPr/>
        <p:txBody>
          <a:bodyPr/>
          <a:lstStyle/>
          <a:p>
            <a:fld id="{7A57E2D8-922D-491F-84DF-CD117FB6165E}" type="slidenum">
              <a:rPr lang="en-US" smtClean="0"/>
              <a:t>12</a:t>
            </a:fld>
            <a:endParaRPr lang="en-US"/>
          </a:p>
        </p:txBody>
      </p:sp>
    </p:spTree>
    <p:extLst>
      <p:ext uri="{BB962C8B-B14F-4D97-AF65-F5344CB8AC3E}">
        <p14:creationId xmlns:p14="http://schemas.microsoft.com/office/powerpoint/2010/main" val="1236492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our solution, we initialize all the voxels to be filled.</a:t>
            </a:r>
          </a:p>
          <a:p>
            <a:r>
              <a:rPr lang="en-US" sz="1200" b="0" i="0" u="none" strike="noStrike" kern="1200" baseline="0" dirty="0" smtClean="0">
                <a:solidFill>
                  <a:schemeClr val="tx1"/>
                </a:solidFill>
                <a:latin typeface="+mn-lt"/>
                <a:ea typeface="+mn-ea"/>
                <a:cs typeface="+mn-cs"/>
              </a:rPr>
              <a:t>Given the current center of mass c and the target, imagine a plane perpendicular to the projected direction (</a:t>
            </a:r>
            <a:r>
              <a:rPr lang="en-US" sz="1200" b="0" i="0" u="none" strike="noStrike" kern="1200" baseline="0" dirty="0" err="1" smtClean="0">
                <a:solidFill>
                  <a:schemeClr val="tx1"/>
                </a:solidFill>
                <a:latin typeface="+mn-lt"/>
                <a:ea typeface="+mn-ea"/>
                <a:cs typeface="+mn-cs"/>
              </a:rPr>
              <a:t>c,c</a:t>
            </a:r>
            <a:r>
              <a:rPr lang="en-US" sz="1200" b="0" i="0" u="none" strike="noStrike" kern="1200" baseline="0" dirty="0" smtClean="0">
                <a:solidFill>
                  <a:schemeClr val="tx1"/>
                </a:solidFill>
                <a:latin typeface="+mn-lt"/>
                <a:ea typeface="+mn-ea"/>
                <a:cs typeface="+mn-cs"/>
              </a:rPr>
              <a:t>*). (here in green)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Carving the voxels located on the right side of c* potentially brings the center of mass closer to the target and may decrease the energy.</a:t>
            </a:r>
          </a:p>
          <a:p>
            <a:r>
              <a:rPr lang="en-US" sz="1200" b="0" i="0" u="none" strike="noStrike" kern="1200" baseline="0" dirty="0" smtClean="0">
                <a:solidFill>
                  <a:schemeClr val="tx1"/>
                </a:solidFill>
                <a:latin typeface="+mn-lt"/>
                <a:ea typeface="+mn-ea"/>
                <a:cs typeface="+mn-cs"/>
              </a:rPr>
              <a:t>However, the filled voxels located on the left cannot help bringing the center of mass closer to the target.</a:t>
            </a:r>
          </a:p>
          <a:p>
            <a:r>
              <a:rPr lang="en-US" sz="1200" b="0" i="0" u="none" strike="noStrike" kern="1200" baseline="0" dirty="0" smtClean="0">
                <a:solidFill>
                  <a:schemeClr val="tx1"/>
                </a:solidFill>
                <a:latin typeface="+mn-lt"/>
                <a:ea typeface="+mn-ea"/>
                <a:cs typeface="+mn-cs"/>
              </a:rPr>
              <a:t>So we remove these voxels one by one from right to left, and keep track of the energy.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When all the voxels have been processed, we pick the carve pattern that corresponded to the lowest energy value.</a:t>
            </a:r>
          </a:p>
          <a:p>
            <a:r>
              <a:rPr lang="en-US" i="1" dirty="0" smtClean="0"/>
              <a:t>[This</a:t>
            </a:r>
            <a:r>
              <a:rPr lang="en-US" i="1" baseline="0" dirty="0" smtClean="0"/>
              <a:t> inner surface is attached to the voxel grid so it will deform with it in the second stage.]</a:t>
            </a:r>
            <a:endParaRPr lang="en-US" i="1"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While in 2D this heuristic give the right answer, in 3D it only produce approximate.</a:t>
            </a:r>
          </a:p>
          <a:p>
            <a:r>
              <a:rPr lang="en-US" sz="1200" b="0" i="0" u="none" strike="noStrike" kern="1200" baseline="0" dirty="0" smtClean="0">
                <a:solidFill>
                  <a:schemeClr val="tx1"/>
                </a:solidFill>
                <a:latin typeface="+mn-lt"/>
                <a:ea typeface="+mn-ea"/>
                <a:cs typeface="+mn-cs"/>
              </a:rPr>
              <a:t>However it greatly benefits performance and in practice it is a pretty good approximation.</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13</a:t>
            </a:fld>
            <a:endParaRPr lang="en-US"/>
          </a:p>
        </p:txBody>
      </p:sp>
    </p:spTree>
    <p:extLst>
      <p:ext uri="{BB962C8B-B14F-4D97-AF65-F5344CB8AC3E}">
        <p14:creationId xmlns:p14="http://schemas.microsoft.com/office/powerpoint/2010/main" val="3265718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creating holes inside the model might just not be enough for delicate cases. That’s why we also allow shape deformations.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14</a:t>
            </a:fld>
            <a:endParaRPr lang="en-US"/>
          </a:p>
        </p:txBody>
      </p:sp>
    </p:spTree>
    <p:extLst>
      <p:ext uri="{BB962C8B-B14F-4D97-AF65-F5344CB8AC3E}">
        <p14:creationId xmlns:p14="http://schemas.microsoft.com/office/powerpoint/2010/main" val="2371344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Instead of moving vertices one by one, we manipulate the shape using deformation handles.</a:t>
            </a:r>
          </a:p>
          <a:p>
            <a:r>
              <a:rPr lang="en-US" sz="1200" b="0" i="0" u="none" strike="noStrike" kern="1200" baseline="0" dirty="0" smtClean="0">
                <a:solidFill>
                  <a:schemeClr val="tx1"/>
                </a:solidFill>
                <a:latin typeface="+mn-lt"/>
                <a:ea typeface="+mn-ea"/>
                <a:cs typeface="+mn-cs"/>
              </a:rPr>
              <a:t>In fact, we expect small changes impacting large portions of the model to be the most useful to optimize for stability.</a:t>
            </a:r>
          </a:p>
          <a:p>
            <a:r>
              <a:rPr lang="en-US" sz="1200" b="0" i="0" u="none" strike="noStrike" kern="1200" baseline="0" dirty="0" smtClean="0">
                <a:solidFill>
                  <a:schemeClr val="tx1"/>
                </a:solidFill>
                <a:latin typeface="+mn-lt"/>
                <a:ea typeface="+mn-ea"/>
                <a:cs typeface="+mn-cs"/>
              </a:rPr>
              <a:t>We use the linear blend skinning deformation model with bounded </a:t>
            </a:r>
            <a:r>
              <a:rPr lang="en-US" sz="1200" b="0" i="0" u="none" strike="noStrike" kern="1200" baseline="0" dirty="0" err="1" smtClean="0">
                <a:solidFill>
                  <a:schemeClr val="tx1"/>
                </a:solidFill>
                <a:latin typeface="+mn-lt"/>
                <a:ea typeface="+mn-ea"/>
                <a:cs typeface="+mn-cs"/>
              </a:rPr>
              <a:t>biharmonic</a:t>
            </a:r>
            <a:r>
              <a:rPr lang="en-US" sz="1200" b="0" i="0" u="none" strike="noStrike" kern="1200" baseline="0" dirty="0" smtClean="0">
                <a:solidFill>
                  <a:schemeClr val="tx1"/>
                </a:solidFill>
                <a:latin typeface="+mn-lt"/>
                <a:ea typeface="+mn-ea"/>
                <a:cs typeface="+mn-cs"/>
              </a:rPr>
              <a:t> weights for parameterizing the deformation.</a:t>
            </a:r>
          </a:p>
          <a:p>
            <a:r>
              <a:rPr lang="en-US" sz="1200" b="0" i="0" u="none" strike="noStrike" kern="1200" baseline="0" dirty="0" smtClean="0">
                <a:solidFill>
                  <a:schemeClr val="tx1"/>
                </a:solidFill>
                <a:latin typeface="+mn-lt"/>
                <a:ea typeface="+mn-ea"/>
                <a:cs typeface="+mn-cs"/>
              </a:rPr>
              <a:t>Basically the user places a small number of handles within the shape’s volume. We </a:t>
            </a:r>
            <a:r>
              <a:rPr lang="en-US" sz="1200" b="0" i="0" u="none" strike="noStrike" kern="1200" baseline="0" dirty="0" err="1" smtClean="0">
                <a:solidFill>
                  <a:schemeClr val="tx1"/>
                </a:solidFill>
                <a:latin typeface="+mn-lt"/>
                <a:ea typeface="+mn-ea"/>
                <a:cs typeface="+mn-cs"/>
              </a:rPr>
              <a:t>precompute</a:t>
            </a:r>
            <a:r>
              <a:rPr lang="en-US" sz="1200" b="0" i="0" u="none" strike="noStrike" kern="1200" baseline="0" dirty="0" smtClean="0">
                <a:solidFill>
                  <a:schemeClr val="tx1"/>
                </a:solidFill>
                <a:latin typeface="+mn-lt"/>
                <a:ea typeface="+mn-ea"/>
                <a:cs typeface="+mn-cs"/>
              </a:rPr>
              <a:t> the weights. And the whole geometry is then controlled by these handles transformations.</a:t>
            </a:r>
          </a:p>
          <a:p>
            <a:endParaRPr lang="en-US" dirty="0" smtClean="0"/>
          </a:p>
          <a:p>
            <a:r>
              <a:rPr lang="en-US" sz="1200" b="0" i="0" u="none" strike="noStrike" kern="1200" baseline="0" dirty="0" smtClean="0">
                <a:solidFill>
                  <a:schemeClr val="tx1"/>
                </a:solidFill>
                <a:latin typeface="+mn-lt"/>
                <a:ea typeface="+mn-ea"/>
                <a:cs typeface="+mn-cs"/>
              </a:rPr>
              <a:t>The video shows you how it looks.</a:t>
            </a:r>
          </a:p>
          <a:p>
            <a:r>
              <a:rPr lang="en-US" sz="1200" b="0" i="0" u="none" strike="noStrike" kern="1200" baseline="0" dirty="0" smtClean="0">
                <a:solidFill>
                  <a:schemeClr val="tx1"/>
                </a:solidFill>
                <a:latin typeface="+mn-lt"/>
                <a:ea typeface="+mn-ea"/>
                <a:cs typeface="+mn-cs"/>
              </a:rPr>
              <a:t>You can see here the weights corresponding to each handle ranging from 1 in red and 0 in blue.</a:t>
            </a:r>
          </a:p>
          <a:p>
            <a:r>
              <a:rPr lang="en-US" sz="1200" b="0" i="0" u="none" strike="noStrike" kern="1200" baseline="0" dirty="0" smtClean="0">
                <a:solidFill>
                  <a:schemeClr val="tx1"/>
                </a:solidFill>
                <a:latin typeface="+mn-lt"/>
                <a:ea typeface="+mn-ea"/>
                <a:cs typeface="+mn-cs"/>
              </a:rPr>
              <a:t>And what happen if I change the scale of the handle located in the head.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Overall, parameterizing the deformation with the handles serves two purposes:</a:t>
            </a:r>
          </a:p>
          <a:p>
            <a:r>
              <a:rPr lang="en-US" sz="1200" b="0" i="0" u="none" strike="noStrike" kern="1200" baseline="0" dirty="0" smtClean="0">
                <a:solidFill>
                  <a:schemeClr val="tx1"/>
                </a:solidFill>
                <a:latin typeface="+mn-lt"/>
                <a:ea typeface="+mn-ea"/>
                <a:cs typeface="+mn-cs"/>
              </a:rPr>
              <a:t>First, it confines our optimization to a well-behaved shape subspace which also helps to preserve the shape.</a:t>
            </a:r>
          </a:p>
          <a:p>
            <a:r>
              <a:rPr lang="en-US" sz="1200" b="0" i="0" u="none" strike="noStrike" kern="1200" baseline="0" dirty="0" smtClean="0">
                <a:solidFill>
                  <a:schemeClr val="tx1"/>
                </a:solidFill>
                <a:latin typeface="+mn-lt"/>
                <a:ea typeface="+mn-ea"/>
                <a:cs typeface="+mn-cs"/>
              </a:rPr>
              <a:t>And second it drastically reduces the number of variables.</a:t>
            </a:r>
          </a:p>
        </p:txBody>
      </p:sp>
      <p:sp>
        <p:nvSpPr>
          <p:cNvPr id="4" name="Slide Number Placeholder 3"/>
          <p:cNvSpPr>
            <a:spLocks noGrp="1"/>
          </p:cNvSpPr>
          <p:nvPr>
            <p:ph type="sldNum" sz="quarter" idx="10"/>
          </p:nvPr>
        </p:nvSpPr>
        <p:spPr/>
        <p:txBody>
          <a:bodyPr/>
          <a:lstStyle/>
          <a:p>
            <a:fld id="{7A57E2D8-922D-491F-84DF-CD117FB6165E}" type="slidenum">
              <a:rPr lang="en-US" smtClean="0"/>
              <a:t>15</a:t>
            </a:fld>
            <a:endParaRPr lang="en-US"/>
          </a:p>
        </p:txBody>
      </p:sp>
    </p:spTree>
    <p:extLst>
      <p:ext uri="{BB962C8B-B14F-4D97-AF65-F5344CB8AC3E}">
        <p14:creationId xmlns:p14="http://schemas.microsoft.com/office/powerpoint/2010/main" val="4157420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full energy is reformulated as a function of the handles transformations.</a:t>
            </a:r>
          </a:p>
          <a:p>
            <a:r>
              <a:rPr lang="en-US" sz="1200" b="0" i="0" u="none" strike="noStrike" kern="1200" baseline="0" dirty="0" smtClean="0">
                <a:solidFill>
                  <a:schemeClr val="tx1"/>
                </a:solidFill>
                <a:latin typeface="+mn-lt"/>
                <a:ea typeface="+mn-ea"/>
                <a:cs typeface="+mn-cs"/>
              </a:rPr>
              <a:t>It’s a nonlinear optimization problem. But we can relatively easily derive analytic formulas for the gradient of the energy, so we can perform a gradient descent.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restrict the optimization to the translation and scaling parameters, which correspond to four scalar variables for each handle. We use the new optimized parameters and the linear blend skinning formula, to update the surfaces and the voxel grid.</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One of the main benefit of this approach is that the user can at any time take control over the optimizer which make interactivity a key feature of the 3D modeler. In fact, I will show during the demo that the user can manually set the </a:t>
            </a:r>
            <a:r>
              <a:rPr lang="en-US" sz="1200" b="0" i="0" u="none" strike="noStrike" kern="1200" baseline="0" smtClean="0">
                <a:solidFill>
                  <a:schemeClr val="tx1"/>
                </a:solidFill>
                <a:latin typeface="+mn-lt"/>
                <a:ea typeface="+mn-ea"/>
                <a:cs typeface="+mn-cs"/>
              </a:rPr>
              <a:t>handle transformations.</a:t>
            </a: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A57E2D8-922D-491F-84DF-CD117FB6165E}" type="slidenum">
              <a:rPr lang="en-US" smtClean="0"/>
              <a:t>16</a:t>
            </a:fld>
            <a:endParaRPr lang="en-US"/>
          </a:p>
        </p:txBody>
      </p:sp>
    </p:spTree>
    <p:extLst>
      <p:ext uri="{BB962C8B-B14F-4D97-AF65-F5344CB8AC3E}">
        <p14:creationId xmlns:p14="http://schemas.microsoft.com/office/powerpoint/2010/main" val="3405317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t>
            </a:r>
            <a:r>
              <a:rPr lang="en-US" baseline="0" dirty="0" smtClean="0"/>
              <a:t>I have described all the components of our system, and now I will show you how it all fits together. </a:t>
            </a:r>
            <a:r>
              <a:rPr lang="en-US" dirty="0" smtClean="0"/>
              <a:t>The optimizer works</a:t>
            </a:r>
            <a:r>
              <a:rPr lang="en-US" baseline="0" dirty="0" smtClean="0"/>
              <a:t> iteratively. In a first stage we fix the handles and solve for the interior voids using our inner carving algorithm. In a second stage we fix the inner surface topology and optimize for the handle transformations using our gradient descent.</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17</a:t>
            </a:fld>
            <a:endParaRPr lang="en-US"/>
          </a:p>
        </p:txBody>
      </p:sp>
    </p:spTree>
    <p:extLst>
      <p:ext uri="{BB962C8B-B14F-4D97-AF65-F5344CB8AC3E}">
        <p14:creationId xmlns:p14="http://schemas.microsoft.com/office/powerpoint/2010/main" val="3120796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iterate these two steps until we converge to a standing and stable enough position.</a:t>
            </a:r>
          </a:p>
          <a:p>
            <a:r>
              <a:rPr lang="en-US" baseline="0" dirty="0" smtClean="0"/>
              <a:t>For simple object with large support, the carving stage might be enough, in which case the optimizer stops at the first iteration without deformation of the shape. However, for delicate balance deformations are required.</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18</a:t>
            </a:fld>
            <a:endParaRPr lang="en-US"/>
          </a:p>
        </p:txBody>
      </p:sp>
    </p:spTree>
    <p:extLst>
      <p:ext uri="{BB962C8B-B14F-4D97-AF65-F5344CB8AC3E}">
        <p14:creationId xmlns:p14="http://schemas.microsoft.com/office/powerpoint/2010/main" val="1252963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19</a:t>
            </a:fld>
            <a:endParaRPr lang="en-US"/>
          </a:p>
        </p:txBody>
      </p:sp>
    </p:spTree>
    <p:extLst>
      <p:ext uri="{BB962C8B-B14F-4D97-AF65-F5344CB8AC3E}">
        <p14:creationId xmlns:p14="http://schemas.microsoft.com/office/powerpoint/2010/main" val="2150269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Balance </a:t>
            </a:r>
            <a:r>
              <a:rPr lang="en-US" dirty="0"/>
              <a:t>is a delicate compromise between shape, weight and pose.</a:t>
            </a:r>
          </a:p>
          <a:p>
            <a:r>
              <a:rPr lang="en-US" dirty="0"/>
              <a:t>It </a:t>
            </a:r>
            <a:r>
              <a:rPr lang="en-US" dirty="0" smtClean="0"/>
              <a:t>can be difficult </a:t>
            </a:r>
            <a:r>
              <a:rPr lang="en-US" dirty="0"/>
              <a:t>to visually assess whether a given object is properly </a:t>
            </a:r>
            <a:r>
              <a:rPr lang="en-US" dirty="0" smtClean="0"/>
              <a:t>balanced.</a:t>
            </a:r>
          </a:p>
          <a:p>
            <a:r>
              <a:rPr lang="en-US" dirty="0" smtClean="0"/>
              <a:t>Artists</a:t>
            </a:r>
            <a:r>
              <a:rPr lang="en-US" dirty="0"/>
              <a:t>, designers and architects use this to their advantage to produce surprising and elegant designs that seem to defy gravity.</a:t>
            </a:r>
          </a:p>
          <a:p>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2</a:t>
            </a:fld>
            <a:endParaRPr lang="en-US"/>
          </a:p>
        </p:txBody>
      </p:sp>
    </p:spTree>
    <p:extLst>
      <p:ext uri="{BB962C8B-B14F-4D97-AF65-F5344CB8AC3E}">
        <p14:creationId xmlns:p14="http://schemas.microsoft.com/office/powerpoint/2010/main" val="2693266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Let’s see some results now.</a:t>
            </a:r>
          </a:p>
          <a:p>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20</a:t>
            </a:fld>
            <a:endParaRPr lang="en-US"/>
          </a:p>
        </p:txBody>
      </p:sp>
    </p:spTree>
    <p:extLst>
      <p:ext uri="{BB962C8B-B14F-4D97-AF65-F5344CB8AC3E}">
        <p14:creationId xmlns:p14="http://schemas.microsoft.com/office/powerpoint/2010/main" val="310637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Armadillo would not initially stand</a:t>
            </a:r>
            <a:r>
              <a:rPr lang="en-US" baseline="0" dirty="0" smtClean="0"/>
              <a:t> on its right foot. You can see how our optimization carves and deforms the model. And here is the 3D printed version. </a:t>
            </a:r>
          </a:p>
        </p:txBody>
      </p:sp>
      <p:sp>
        <p:nvSpPr>
          <p:cNvPr id="4" name="Slide Number Placeholder 3"/>
          <p:cNvSpPr>
            <a:spLocks noGrp="1"/>
          </p:cNvSpPr>
          <p:nvPr>
            <p:ph type="sldNum" sz="quarter" idx="10"/>
          </p:nvPr>
        </p:nvSpPr>
        <p:spPr/>
        <p:txBody>
          <a:bodyPr/>
          <a:lstStyle/>
          <a:p>
            <a:fld id="{7A57E2D8-922D-491F-84DF-CD117FB6165E}" type="slidenum">
              <a:rPr lang="en-US" smtClean="0"/>
              <a:t>21</a:t>
            </a:fld>
            <a:endParaRPr lang="en-US"/>
          </a:p>
        </p:txBody>
      </p:sp>
    </p:spTree>
    <p:extLst>
      <p:ext uri="{BB962C8B-B14F-4D97-AF65-F5344CB8AC3E}">
        <p14:creationId xmlns:p14="http://schemas.microsoft.com/office/powerpoint/2010/main" val="1942491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second example.</a:t>
            </a:r>
            <a:r>
              <a:rPr lang="en-US" baseline="0" dirty="0" smtClean="0"/>
              <a:t> This pose was also designed for animation and would fall over if fabricated. Again here is the printed result after optimization.</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22</a:t>
            </a:fld>
            <a:endParaRPr lang="en-US"/>
          </a:p>
        </p:txBody>
      </p:sp>
    </p:spTree>
    <p:extLst>
      <p:ext uri="{BB962C8B-B14F-4D97-AF65-F5344CB8AC3E}">
        <p14:creationId xmlns:p14="http://schemas.microsoft.com/office/powerpoint/2010/main" val="1536984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baseline="0" dirty="0" smtClean="0"/>
              <a:t>can also apply our method to suspended objects.</a:t>
            </a:r>
            <a:endParaRPr lang="en-US" dirty="0" smtClean="0"/>
          </a:p>
          <a:p>
            <a:r>
              <a:rPr lang="en-US" dirty="0" smtClean="0"/>
              <a:t>The user is free to choose the suspension point</a:t>
            </a:r>
            <a:r>
              <a:rPr lang="en-US" baseline="0" dirty="0" smtClean="0"/>
              <a:t> </a:t>
            </a:r>
            <a:r>
              <a:rPr lang="en-US" dirty="0" smtClean="0"/>
              <a:t>anywhere on the surface, as well as the desired orientation of the object.</a:t>
            </a:r>
          </a:p>
          <a:p>
            <a:r>
              <a:rPr lang="en-US" dirty="0" smtClean="0"/>
              <a:t>To achieve equilibrium the optimizer sets the target c* at the suspension point.</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23</a:t>
            </a:fld>
            <a:endParaRPr lang="en-US"/>
          </a:p>
        </p:txBody>
      </p:sp>
    </p:spTree>
    <p:extLst>
      <p:ext uri="{BB962C8B-B14F-4D97-AF65-F5344CB8AC3E}">
        <p14:creationId xmlns:p14="http://schemas.microsoft.com/office/powerpoint/2010/main" val="2461064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method also supports multiple targets, by modifying the balance term of the energy and adapting the carving algorithm.</a:t>
            </a:r>
          </a:p>
          <a:p>
            <a:r>
              <a:rPr lang="en-US" sz="1200" b="0" i="0" u="none" strike="noStrike" kern="1200" baseline="0" dirty="0" smtClean="0">
                <a:solidFill>
                  <a:schemeClr val="tx1"/>
                </a:solidFill>
                <a:latin typeface="+mn-lt"/>
                <a:ea typeface="+mn-ea"/>
                <a:cs typeface="+mn-cs"/>
              </a:rPr>
              <a:t>So we can optimize a single model for multiple poses.</a:t>
            </a:r>
          </a:p>
          <a:p>
            <a:endParaRPr lang="en-US" sz="1200" b="0" i="0" u="none" strike="noStrike" kern="1200" baseline="0" dirty="0" smtClean="0">
              <a:solidFill>
                <a:schemeClr val="tx1"/>
              </a:solidFill>
              <a:latin typeface="+mn-lt"/>
              <a:ea typeface="+mn-ea"/>
              <a:cs typeface="+mn-cs"/>
            </a:endParaRPr>
          </a:p>
          <a:p>
            <a:r>
              <a:rPr lang="en-US" baseline="0" smtClean="0"/>
              <a:t>We have a selection of models on stage, so if you want to check them out, you can join me at the end of the session.</a:t>
            </a:r>
            <a:r>
              <a:rPr lang="en-US" smtClean="0"/>
              <a:t> </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24</a:t>
            </a:fld>
            <a:endParaRPr lang="en-US"/>
          </a:p>
        </p:txBody>
      </p:sp>
    </p:spTree>
    <p:extLst>
      <p:ext uri="{BB962C8B-B14F-4D97-AF65-F5344CB8AC3E}">
        <p14:creationId xmlns:p14="http://schemas.microsoft.com/office/powerpoint/2010/main" val="812672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practice our algorithm turned out to be very robust.</a:t>
            </a:r>
          </a:p>
          <a:p>
            <a:r>
              <a:rPr lang="en-US" dirty="0" smtClean="0"/>
              <a:t>However, a few problems can eventually occur.</a:t>
            </a:r>
          </a:p>
          <a:p>
            <a:r>
              <a:rPr lang="en-US" dirty="0" smtClean="0"/>
              <a:t>First, a poor choice of handles will</a:t>
            </a:r>
            <a:r>
              <a:rPr lang="en-US" baseline="0" dirty="0" smtClean="0"/>
              <a:t> </a:t>
            </a:r>
            <a:r>
              <a:rPr lang="en-US" dirty="0" smtClean="0"/>
              <a:t>likely result in visually unpleasing solutions.</a:t>
            </a:r>
          </a:p>
          <a:p>
            <a:r>
              <a:rPr lang="en-US" dirty="0" smtClean="0"/>
              <a:t>Second, it is possible in extreme cases for user deformations to lead to collisions between different model parts.</a:t>
            </a:r>
          </a:p>
          <a:p>
            <a:r>
              <a:rPr lang="en-US" i="1" dirty="0" smtClean="0"/>
              <a:t>[A direction</a:t>
            </a:r>
            <a:r>
              <a:rPr lang="en-US" i="1" baseline="0" dirty="0" smtClean="0"/>
              <a:t> for future </a:t>
            </a:r>
            <a:r>
              <a:rPr lang="en-US" i="1" dirty="0" smtClean="0"/>
              <a:t>work could involve preventing these self-intersections.] </a:t>
            </a:r>
          </a:p>
          <a:p>
            <a:endParaRPr lang="en-US" dirty="0" smtClean="0"/>
          </a:p>
          <a:p>
            <a:r>
              <a:rPr lang="en-US" dirty="0" smtClean="0"/>
              <a:t>For future work we think</a:t>
            </a:r>
            <a:r>
              <a:rPr lang="en-US" baseline="0" dirty="0" smtClean="0"/>
              <a:t> there are many exciting directions to explore.</a:t>
            </a:r>
            <a:endParaRPr lang="en-US" dirty="0" smtClean="0"/>
          </a:p>
          <a:p>
            <a:r>
              <a:rPr lang="en-US" dirty="0" smtClean="0"/>
              <a:t>For example</a:t>
            </a:r>
            <a:r>
              <a:rPr lang="en-US" baseline="0" dirty="0" smtClean="0"/>
              <a:t> we have</a:t>
            </a:r>
            <a:r>
              <a:rPr lang="en-US" dirty="0" smtClean="0"/>
              <a:t> been focusing on printing single material models.</a:t>
            </a:r>
          </a:p>
          <a:p>
            <a:r>
              <a:rPr lang="en-US" dirty="0" smtClean="0"/>
              <a:t>But we could extend to printing with</a:t>
            </a:r>
            <a:r>
              <a:rPr lang="en-US" baseline="0" dirty="0" smtClean="0"/>
              <a:t> v</a:t>
            </a:r>
            <a:r>
              <a:rPr lang="en-US" dirty="0" smtClean="0"/>
              <a:t>arying densities.</a:t>
            </a:r>
          </a:p>
          <a:p>
            <a:r>
              <a:rPr lang="en-US" baseline="0" dirty="0" smtClean="0"/>
              <a:t>Also our deformation framework relies on skinning techniques which is great for organic shapes, but having deformations that take shape semantics into account would be very beneficial for human-made designs.</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25</a:t>
            </a:fld>
            <a:endParaRPr lang="en-US"/>
          </a:p>
        </p:txBody>
      </p:sp>
    </p:spTree>
    <p:extLst>
      <p:ext uri="{BB962C8B-B14F-4D97-AF65-F5344CB8AC3E}">
        <p14:creationId xmlns:p14="http://schemas.microsoft.com/office/powerpoint/2010/main" val="811008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presented a method to ensure stability of printed models so that they may be physically realized.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It combines stability objectives with shape preservation measures in order to respect the user’s original design.</a:t>
            </a:r>
          </a:p>
          <a:p>
            <a:r>
              <a:rPr lang="en-US" sz="1200" b="0" i="0" u="none" strike="noStrike" kern="1200" baseline="0" dirty="0" smtClean="0">
                <a:solidFill>
                  <a:schemeClr val="tx1"/>
                </a:solidFill>
                <a:latin typeface="+mn-lt"/>
                <a:ea typeface="+mn-ea"/>
                <a:cs typeface="+mn-cs"/>
              </a:rPr>
              <a:t>We leverage the use of interior voids to manipulate the mass distribution without affecting the exterior appearance of the model as well as shape deformations to extend the freedom of the optimizer.</a:t>
            </a:r>
          </a:p>
          <a:p>
            <a:endParaRPr lang="en-US" dirty="0" smtClean="0"/>
          </a:p>
          <a:p>
            <a:r>
              <a:rPr lang="en-US" sz="1200" b="0" i="0" u="none" strike="noStrike" kern="1200" baseline="0" dirty="0" smtClean="0">
                <a:solidFill>
                  <a:schemeClr val="tx1"/>
                </a:solidFill>
                <a:latin typeface="+mn-lt"/>
                <a:ea typeface="+mn-ea"/>
                <a:cs typeface="+mn-cs"/>
              </a:rPr>
              <a:t>In conclusion, I would say that </a:t>
            </a:r>
            <a:r>
              <a:rPr lang="en-US" dirty="0" smtClean="0"/>
              <a:t>Make it stand</a:t>
            </a:r>
            <a:r>
              <a:rPr lang="en-US" baseline="0" dirty="0" smtClean="0"/>
              <a:t> is an example of how 3D modeling can become an interactive process where the computer is taking care of a difficult specific task, in our case optimizing the balance, while the user can focus on the actual visual result.</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26</a:t>
            </a:fld>
            <a:endParaRPr lang="en-US"/>
          </a:p>
        </p:txBody>
      </p:sp>
    </p:spTree>
    <p:extLst>
      <p:ext uri="{BB962C8B-B14F-4D97-AF65-F5344CB8AC3E}">
        <p14:creationId xmlns:p14="http://schemas.microsoft.com/office/powerpoint/2010/main" val="4274687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 like to thank the following people for their help, and the following funding agencies for making this work possible</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27</a:t>
            </a:fld>
            <a:endParaRPr lang="en-US"/>
          </a:p>
        </p:txBody>
      </p:sp>
    </p:spTree>
    <p:extLst>
      <p:ext uri="{BB962C8B-B14F-4D97-AF65-F5344CB8AC3E}">
        <p14:creationId xmlns:p14="http://schemas.microsoft.com/office/powerpoint/2010/main" val="597458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 would like to thank my co-authors</a:t>
            </a:r>
            <a:r>
              <a:rPr lang="en-US" baseline="0" dirty="0" smtClean="0"/>
              <a:t> and thank you for listening to my talk.</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28</a:t>
            </a:fld>
            <a:endParaRPr lang="en-US"/>
          </a:p>
        </p:txBody>
      </p:sp>
    </p:spTree>
    <p:extLst>
      <p:ext uri="{BB962C8B-B14F-4D97-AF65-F5344CB8AC3E}">
        <p14:creationId xmlns:p14="http://schemas.microsoft.com/office/powerpoint/2010/main" val="3860216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29</a:t>
            </a:fld>
            <a:endParaRPr lang="en-US"/>
          </a:p>
        </p:txBody>
      </p:sp>
    </p:spTree>
    <p:extLst>
      <p:ext uri="{BB962C8B-B14F-4D97-AF65-F5344CB8AC3E}">
        <p14:creationId xmlns:p14="http://schemas.microsoft.com/office/powerpoint/2010/main" val="1501588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balancing process is </a:t>
            </a:r>
            <a:r>
              <a:rPr lang="en-US" dirty="0" smtClean="0"/>
              <a:t>challenging </a:t>
            </a:r>
            <a:r>
              <a:rPr lang="en-US" dirty="0"/>
              <a:t>when manipulating geometry in a 3D modeling software.</a:t>
            </a:r>
          </a:p>
          <a:p>
            <a:r>
              <a:rPr lang="en-US" dirty="0"/>
              <a:t>There is usually no indication of gravity, support or </a:t>
            </a:r>
            <a:r>
              <a:rPr lang="en-US" dirty="0" smtClean="0"/>
              <a:t>weight. </a:t>
            </a:r>
          </a:p>
          <a:p>
            <a:r>
              <a:rPr lang="en-US" dirty="0" smtClean="0"/>
              <a:t>In </a:t>
            </a:r>
            <a:r>
              <a:rPr lang="en-US" dirty="0"/>
              <a:t>fact, volumes are only represented by their boundaries.</a:t>
            </a:r>
          </a:p>
          <a:p>
            <a:r>
              <a:rPr lang="en-US" dirty="0"/>
              <a:t>So </a:t>
            </a:r>
            <a:r>
              <a:rPr lang="en-US" dirty="0" smtClean="0"/>
              <a:t>it</a:t>
            </a:r>
            <a:r>
              <a:rPr lang="en-US" baseline="0" dirty="0" smtClean="0"/>
              <a:t> can be quite</a:t>
            </a:r>
            <a:r>
              <a:rPr lang="en-US" dirty="0" smtClean="0"/>
              <a:t> unintuitive </a:t>
            </a:r>
            <a:r>
              <a:rPr lang="en-US" dirty="0"/>
              <a:t>to change the weight distribution</a:t>
            </a:r>
            <a:r>
              <a:rPr lang="en-US" dirty="0" smtClean="0"/>
              <a:t>.</a:t>
            </a:r>
          </a:p>
          <a:p>
            <a:r>
              <a:rPr lang="en-US" dirty="0" smtClean="0"/>
              <a:t>With the advent of 3D printing technologies, we can produce physical realizations of 3D models.</a:t>
            </a:r>
          </a:p>
          <a:p>
            <a:r>
              <a:rPr lang="en-US" dirty="0" smtClean="0"/>
              <a:t>However if the shape is</a:t>
            </a:r>
            <a:r>
              <a:rPr lang="en-US" baseline="0" dirty="0" smtClean="0"/>
              <a:t> difficult to balance</a:t>
            </a:r>
            <a:r>
              <a:rPr lang="en-US" dirty="0" smtClean="0"/>
              <a:t> the printed object will often fail to stand.</a:t>
            </a:r>
          </a:p>
          <a:p>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3</a:t>
            </a:fld>
            <a:endParaRPr lang="en-US"/>
          </a:p>
        </p:txBody>
      </p:sp>
    </p:spTree>
    <p:extLst>
      <p:ext uri="{BB962C8B-B14F-4D97-AF65-F5344CB8AC3E}">
        <p14:creationId xmlns:p14="http://schemas.microsoft.com/office/powerpoint/2010/main" val="1969437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project, we assist users in modifying existing 3D models to create balanced designs.</a:t>
            </a:r>
          </a:p>
          <a:p>
            <a:r>
              <a:rPr lang="en-US" dirty="0" smtClean="0"/>
              <a:t>The user can interactively edit a shape and the optimizer constantly improves the design to ensure that, after printing, it will stand on its intended basis with the chosen orientation.</a:t>
            </a:r>
          </a:p>
          <a:p>
            <a:r>
              <a:rPr lang="en-US" dirty="0" smtClean="0"/>
              <a:t>This is especially well suited for the modeling of surprising balance configurations.</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4</a:t>
            </a:fld>
            <a:endParaRPr lang="en-US"/>
          </a:p>
        </p:txBody>
      </p:sp>
    </p:spTree>
    <p:extLst>
      <p:ext uri="{BB962C8B-B14F-4D97-AF65-F5344CB8AC3E}">
        <p14:creationId xmlns:p14="http://schemas.microsoft.com/office/powerpoint/2010/main" val="3456835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recent years there has been a lot of research going on about 3D printing and fabrication in general.</a:t>
            </a:r>
          </a:p>
          <a:p>
            <a:r>
              <a:rPr lang="en-US" baseline="0" dirty="0" smtClean="0"/>
              <a:t>In particular, advanced methods have been developed to make a model printable.</a:t>
            </a:r>
          </a:p>
          <a:p>
            <a:r>
              <a:rPr lang="en-US" baseline="0" dirty="0" smtClean="0"/>
              <a:t>While people have been focusing on structural soundness to prevent a 3D printed object from breaking under its own weight, we are interested in optimizing its balance.</a:t>
            </a:r>
          </a:p>
          <a:p>
            <a:r>
              <a:rPr lang="en-US" baseline="0" dirty="0" smtClean="0"/>
              <a:t>We draw inspiration from the work on structurally-sound modeling, but we are not restricted to a particular representation which is often the case in architectural applications.</a:t>
            </a:r>
          </a:p>
          <a:p>
            <a:r>
              <a:rPr lang="en-US" baseline="0" dirty="0" smtClean="0"/>
              <a:t>Moreover we avoid adding external structures such as struts or an heavy pedestal.</a:t>
            </a:r>
          </a:p>
        </p:txBody>
      </p:sp>
      <p:sp>
        <p:nvSpPr>
          <p:cNvPr id="4" name="Slide Number Placeholder 3"/>
          <p:cNvSpPr>
            <a:spLocks noGrp="1"/>
          </p:cNvSpPr>
          <p:nvPr>
            <p:ph type="sldNum" sz="quarter" idx="10"/>
          </p:nvPr>
        </p:nvSpPr>
        <p:spPr/>
        <p:txBody>
          <a:bodyPr/>
          <a:lstStyle/>
          <a:p>
            <a:fld id="{7A57E2D8-922D-491F-84DF-CD117FB6165E}" type="slidenum">
              <a:rPr lang="en-US" smtClean="0"/>
              <a:t>5</a:t>
            </a:fld>
            <a:endParaRPr lang="en-US"/>
          </a:p>
        </p:txBody>
      </p:sp>
    </p:spTree>
    <p:extLst>
      <p:ext uri="{BB962C8B-B14F-4D97-AF65-F5344CB8AC3E}">
        <p14:creationId xmlns:p14="http://schemas.microsoft.com/office/powerpoint/2010/main" val="2012579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a</a:t>
            </a:r>
            <a:r>
              <a:rPr lang="en-US" baseline="0" dirty="0" smtClean="0"/>
              <a:t> proper description of the problem we are trying to solve.</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6</a:t>
            </a:fld>
            <a:endParaRPr lang="en-US"/>
          </a:p>
        </p:txBody>
      </p:sp>
    </p:spTree>
    <p:extLst>
      <p:ext uri="{BB962C8B-B14F-4D97-AF65-F5344CB8AC3E}">
        <p14:creationId xmlns:p14="http://schemas.microsoft.com/office/powerpoint/2010/main" val="3133337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an input surface representing a solid object.</a:t>
            </a:r>
          </a:p>
          <a:p>
            <a:r>
              <a:rPr lang="en-US" dirty="0" smtClean="0"/>
              <a:t>Even though it is represented only by a surface,</a:t>
            </a:r>
            <a:r>
              <a:rPr lang="en-US" baseline="0" dirty="0" smtClean="0"/>
              <a:t> you have to think of it as a volume.</a:t>
            </a:r>
          </a:p>
          <a:p>
            <a:endParaRPr lang="en-US" dirty="0" smtClean="0"/>
          </a:p>
          <a:p>
            <a:r>
              <a:rPr lang="en-US" dirty="0" smtClean="0"/>
              <a:t>Our goal is to modify</a:t>
            </a:r>
            <a:r>
              <a:rPr lang="en-US" baseline="0" dirty="0" smtClean="0"/>
              <a:t> </a:t>
            </a:r>
            <a:r>
              <a:rPr lang="en-US" dirty="0" smtClean="0"/>
              <a:t>this volume such that once</a:t>
            </a:r>
            <a:r>
              <a:rPr lang="en-US" baseline="0" dirty="0" smtClean="0"/>
              <a:t> printed the model stands.</a:t>
            </a:r>
          </a:p>
          <a:p>
            <a:endParaRPr lang="en-US" dirty="0" smtClean="0"/>
          </a:p>
          <a:p>
            <a:r>
              <a:rPr lang="en-US" dirty="0" smtClean="0"/>
              <a:t>To do so, we manipulate the volume in two ways:</a:t>
            </a:r>
          </a:p>
          <a:p>
            <a:r>
              <a:rPr lang="en-US" dirty="0" smtClean="0"/>
              <a:t>We carve inside</a:t>
            </a:r>
            <a:r>
              <a:rPr lang="en-US" baseline="0" dirty="0" smtClean="0"/>
              <a:t> the model</a:t>
            </a:r>
            <a:r>
              <a:rPr lang="en-US" dirty="0" smtClean="0"/>
              <a:t> to create inner voids.</a:t>
            </a:r>
          </a:p>
          <a:p>
            <a:r>
              <a:rPr lang="en-US" dirty="0" smtClean="0"/>
              <a:t>But because this might not be enough we also consider deforming the model.</a:t>
            </a:r>
          </a:p>
          <a:p>
            <a:r>
              <a:rPr lang="en-US" baseline="0" dirty="0" smtClean="0"/>
              <a:t>Overall these two manipulations change the mass distribution and thus the center of mass position.</a:t>
            </a:r>
            <a:endParaRPr lang="en-US" dirty="0" smtClean="0"/>
          </a:p>
          <a:p>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7</a:t>
            </a:fld>
            <a:endParaRPr lang="en-US"/>
          </a:p>
        </p:txBody>
      </p:sp>
    </p:spTree>
    <p:extLst>
      <p:ext uri="{BB962C8B-B14F-4D97-AF65-F5344CB8AC3E}">
        <p14:creationId xmlns:p14="http://schemas.microsoft.com/office/powerpoint/2010/main" val="3816258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the end, our method generates two output meshes, MO and MI , defining the outer and inner surfaces of the result visible here on this cut-open printed model.</a:t>
            </a:r>
          </a:p>
          <a:p>
            <a:r>
              <a:rPr lang="en-US" sz="1200" b="0" i="0" u="none" strike="noStrike" kern="1200" baseline="0" dirty="0" smtClean="0">
                <a:solidFill>
                  <a:schemeClr val="tx1"/>
                </a:solidFill>
                <a:latin typeface="+mn-lt"/>
                <a:ea typeface="+mn-ea"/>
                <a:cs typeface="+mn-cs"/>
              </a:rPr>
              <a:t>MO is just a deformed version of the original mesh and MI is the inner surface representing the boundaries of interior voids.</a:t>
            </a:r>
          </a:p>
          <a:p>
            <a:r>
              <a:rPr lang="en-US" sz="1200" b="0" i="0" u="none" strike="noStrike" kern="1200" baseline="0" dirty="0" smtClean="0">
                <a:solidFill>
                  <a:schemeClr val="tx1"/>
                </a:solidFill>
                <a:latin typeface="+mn-lt"/>
                <a:ea typeface="+mn-ea"/>
                <a:cs typeface="+mn-cs"/>
              </a:rPr>
              <a:t>When we have these two meshes we have all the information we need to 3D print the object.</a:t>
            </a:r>
            <a:endParaRPr lang="en-US" dirty="0" smtClean="0"/>
          </a:p>
          <a:p>
            <a:endParaRPr lang="en-US" dirty="0" smtClean="0"/>
          </a:p>
          <a:p>
            <a:r>
              <a:rPr lang="en-US" dirty="0" smtClean="0"/>
              <a:t>We can formulate our objective </a:t>
            </a:r>
            <a:r>
              <a:rPr lang="en-US" baseline="0" dirty="0" smtClean="0"/>
              <a:t>as an energy to minimize in which the inner and outer surfaces become our variables.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energy is a combination of two terms.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The first one ECOM measures if the model stands.</a:t>
            </a:r>
          </a:p>
          <a:p>
            <a:endParaRPr lang="en-US" baseline="0" dirty="0" smtClean="0"/>
          </a:p>
          <a:p>
            <a:r>
              <a:rPr lang="en-US" baseline="0" dirty="0" smtClean="0"/>
              <a:t>The second one EM measures if the deformation of the model is acceptable.</a:t>
            </a:r>
          </a:p>
          <a:p>
            <a:r>
              <a:rPr lang="en-US" baseline="0" dirty="0" smtClean="0"/>
              <a:t>Note that it only depends on the outer surface since modifying the inside does not modify the visual appearance of the model.</a:t>
            </a:r>
          </a:p>
          <a:p>
            <a:endParaRPr lang="en-US" baseline="0" dirty="0" smtClean="0"/>
          </a:p>
          <a:p>
            <a:r>
              <a:rPr lang="en-US" baseline="0" dirty="0" smtClean="0"/>
              <a:t>Now I will detail how we define both of these terms.</a:t>
            </a:r>
            <a:endParaRPr lang="en-US" dirty="0" smtClean="0"/>
          </a:p>
          <a:p>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8</a:t>
            </a:fld>
            <a:endParaRPr lang="en-US"/>
          </a:p>
        </p:txBody>
      </p:sp>
    </p:spTree>
    <p:extLst>
      <p:ext uri="{BB962C8B-B14F-4D97-AF65-F5344CB8AC3E}">
        <p14:creationId xmlns:p14="http://schemas.microsoft.com/office/powerpoint/2010/main" val="618383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Feasible standing positions for a model are assessed by the location of the center of mass c in relation to the intended base of support.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base of support is defined by the convex hull of all the points of the mesh touching the ground, which we call the support polygon. Here in orange.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physics then tells us that the object will stand if its center of mass c projects along the gravity direction into this support polygon.</a:t>
            </a:r>
          </a:p>
          <a:p>
            <a:r>
              <a:rPr lang="en-US" sz="1200" b="0" i="0" u="none" strike="noStrike" kern="1200" baseline="0" dirty="0" smtClean="0">
                <a:solidFill>
                  <a:schemeClr val="tx1"/>
                </a:solidFill>
                <a:latin typeface="+mn-lt"/>
                <a:ea typeface="+mn-ea"/>
                <a:cs typeface="+mn-cs"/>
              </a:rPr>
              <a:t>Thus, we can define a target c* anywhere inside this polygon.</a:t>
            </a:r>
          </a:p>
          <a:p>
            <a:r>
              <a:rPr lang="en-US" sz="1200" b="0" i="0" u="none" strike="noStrike" kern="1200" baseline="0" dirty="0" smtClean="0">
                <a:solidFill>
                  <a:schemeClr val="tx1"/>
                </a:solidFill>
                <a:latin typeface="+mn-lt"/>
                <a:ea typeface="+mn-ea"/>
                <a:cs typeface="+mn-cs"/>
              </a:rPr>
              <a:t>But while it is sufficient to stand, we ensure some stability criterion by choosing c* in a safe region. Here in green.</a:t>
            </a:r>
          </a:p>
          <a:p>
            <a:r>
              <a:rPr lang="en-US" sz="1200" b="0" i="0" u="none" strike="noStrike" kern="1200" baseline="0" dirty="0" smtClean="0">
                <a:solidFill>
                  <a:schemeClr val="tx1"/>
                </a:solidFill>
                <a:latin typeface="+mn-lt"/>
                <a:ea typeface="+mn-ea"/>
                <a:cs typeface="+mn-cs"/>
              </a:rPr>
              <a:t>The more stability the user wants, the smaller the green area becomes.</a:t>
            </a:r>
            <a:endParaRPr lang="en-US" dirty="0" smtClean="0"/>
          </a:p>
          <a:p>
            <a:r>
              <a:rPr lang="en-US" dirty="0" smtClean="0"/>
              <a:t>With this</a:t>
            </a:r>
            <a:r>
              <a:rPr lang="en-US" baseline="0" dirty="0" smtClean="0"/>
              <a:t> definition, it is easy to define the first term of the energy.</a:t>
            </a:r>
          </a:p>
          <a:p>
            <a:r>
              <a:rPr lang="en-US" baseline="0" dirty="0" smtClean="0"/>
              <a:t>We simply use a squared distance between the current center of mass c and its target c* after projection on the ground plane.</a:t>
            </a:r>
          </a:p>
          <a:p>
            <a:r>
              <a:rPr lang="en-US" baseline="0" dirty="0" smtClean="0"/>
              <a:t>In fact, if the center of mass projects onto this target then we know the model is standing and is stable enough.</a:t>
            </a:r>
          </a:p>
          <a:p>
            <a:endParaRPr lang="en-US" baseline="0" dirty="0" smtClean="0"/>
          </a:p>
          <a:p>
            <a:r>
              <a:rPr lang="en-US" baseline="0" dirty="0" smtClean="0"/>
              <a:t>Assuming a constant density, the mass and the center of mass can be computed analytically from the geometry of the two surfaces using the divergence theorem. We use an exact formulation which is important for delicate balance.</a:t>
            </a:r>
            <a:endParaRPr lang="en-US" dirty="0"/>
          </a:p>
        </p:txBody>
      </p:sp>
      <p:sp>
        <p:nvSpPr>
          <p:cNvPr id="4" name="Slide Number Placeholder 3"/>
          <p:cNvSpPr>
            <a:spLocks noGrp="1"/>
          </p:cNvSpPr>
          <p:nvPr>
            <p:ph type="sldNum" sz="quarter" idx="10"/>
          </p:nvPr>
        </p:nvSpPr>
        <p:spPr/>
        <p:txBody>
          <a:bodyPr/>
          <a:lstStyle/>
          <a:p>
            <a:fld id="{7A57E2D8-922D-491F-84DF-CD117FB6165E}" type="slidenum">
              <a:rPr lang="en-US" smtClean="0"/>
              <a:t>9</a:t>
            </a:fld>
            <a:endParaRPr lang="en-US"/>
          </a:p>
        </p:txBody>
      </p:sp>
    </p:spTree>
    <p:extLst>
      <p:ext uri="{BB962C8B-B14F-4D97-AF65-F5344CB8AC3E}">
        <p14:creationId xmlns:p14="http://schemas.microsoft.com/office/powerpoint/2010/main" val="3300144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5606"/>
            <a:ext cx="7772400" cy="896095"/>
          </a:xfrm>
        </p:spPr>
        <p:txBody>
          <a:bodyPr/>
          <a:lstStyle>
            <a:lvl1pPr>
              <a:defRPr>
                <a:latin typeface="Trebuchet MS"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2628900"/>
            <a:ext cx="6400800" cy="1314450"/>
          </a:xfrm>
        </p:spPr>
        <p:txBody>
          <a:bodyPr>
            <a:normAutofit/>
          </a:bodyPr>
          <a:lstStyle>
            <a:lvl1pPr marL="0" indent="0" algn="ctr">
              <a:buNone/>
              <a:defRPr sz="2800">
                <a:solidFill>
                  <a:schemeClr val="tx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hidden="1"/>
          <p:cNvSpPr>
            <a:spLocks noGrp="1"/>
          </p:cNvSpPr>
          <p:nvPr>
            <p:ph type="dt" sz="half" idx="10"/>
          </p:nvPr>
        </p:nvSpPr>
        <p:spPr>
          <a:xfrm>
            <a:off x="3429000" y="4767263"/>
            <a:ext cx="2133600" cy="273844"/>
          </a:xfrm>
        </p:spPr>
        <p:txBody>
          <a:bodyPr/>
          <a:lstStyle>
            <a:lvl1pPr algn="ctr">
              <a:defRPr>
                <a:latin typeface="Trebuchet MS" pitchFamily="34" charset="0"/>
              </a:defRPr>
            </a:lvl1pPr>
          </a:lstStyle>
          <a:p>
            <a:fld id="{7538C37B-1772-604D-B2E2-091935C0DE12}" type="datetime4">
              <a:rPr lang="en-US" smtClean="0">
                <a:solidFill>
                  <a:prstClr val="black">
                    <a:tint val="75000"/>
                  </a:prstClr>
                </a:solidFill>
              </a:rPr>
              <a:pPr/>
              <a:t>August 19, 2013</a:t>
            </a:fld>
            <a:endParaRPr lang="en-US">
              <a:solidFill>
                <a:prstClr val="black">
                  <a:tint val="75000"/>
                </a:prstClr>
              </a:solidFill>
            </a:endParaRPr>
          </a:p>
        </p:txBody>
      </p:sp>
      <p:grpSp>
        <p:nvGrpSpPr>
          <p:cNvPr id="8" name="Group 7"/>
          <p:cNvGrpSpPr/>
          <p:nvPr/>
        </p:nvGrpSpPr>
        <p:grpSpPr>
          <a:xfrm>
            <a:off x="-21772" y="2301723"/>
            <a:ext cx="9252000" cy="107316"/>
            <a:chOff x="-21771" y="3068964"/>
            <a:chExt cx="9231873" cy="95088"/>
          </a:xfrm>
        </p:grpSpPr>
        <p:sp>
          <p:nvSpPr>
            <p:cNvPr id="9" name="Freihandform 9"/>
            <p:cNvSpPr/>
            <p:nvPr/>
          </p:nvSpPr>
          <p:spPr>
            <a:xfrm>
              <a:off x="-7260" y="3092034"/>
              <a:ext cx="9217362" cy="58384"/>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99CC33"/>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de-DE">
                <a:solidFill>
                  <a:srgbClr val="99CC33"/>
                </a:solidFill>
                <a:latin typeface="Calibri"/>
              </a:endParaRPr>
            </a:p>
          </p:txBody>
        </p:sp>
        <p:sp>
          <p:nvSpPr>
            <p:cNvPr id="10" name="Freihandform 10"/>
            <p:cNvSpPr/>
            <p:nvPr/>
          </p:nvSpPr>
          <p:spPr>
            <a:xfrm>
              <a:off x="-7260" y="3068964"/>
              <a:ext cx="9151260" cy="95088"/>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99CC33"/>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de-DE">
                <a:solidFill>
                  <a:srgbClr val="000000"/>
                </a:solidFill>
                <a:latin typeface="Calibri"/>
              </a:endParaRPr>
            </a:p>
          </p:txBody>
        </p:sp>
        <p:sp>
          <p:nvSpPr>
            <p:cNvPr id="11" name="Freihandform 11"/>
            <p:cNvSpPr/>
            <p:nvPr/>
          </p:nvSpPr>
          <p:spPr>
            <a:xfrm>
              <a:off x="-21771" y="3105988"/>
              <a:ext cx="9165771" cy="58055"/>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99CC33"/>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de-DE">
                <a:solidFill>
                  <a:srgbClr val="000000"/>
                </a:solidFill>
                <a:latin typeface="Calibri"/>
              </a:endParaRPr>
            </a:p>
          </p:txBody>
        </p:sp>
      </p:grpSp>
      <p:pic>
        <p:nvPicPr>
          <p:cNvPr id="16" name="Picture 15" descr="IGL-Logo-Name-RGB-tight.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4295071"/>
            <a:ext cx="1188000" cy="676687"/>
          </a:xfrm>
          <a:prstGeom prst="rect">
            <a:avLst/>
          </a:prstGeom>
        </p:spPr>
      </p:pic>
      <p:pic>
        <p:nvPicPr>
          <p:cNvPr id="12" name="Picture 11"/>
          <p:cNvPicPr>
            <a:picLocks noChangeAspect="1"/>
          </p:cNvPicPr>
          <p:nvPr userDrawn="1"/>
        </p:nvPicPr>
        <p:blipFill>
          <a:blip r:embed="rId3"/>
          <a:stretch>
            <a:fillRect/>
          </a:stretch>
        </p:blipFill>
        <p:spPr>
          <a:xfrm>
            <a:off x="6781800" y="4400550"/>
            <a:ext cx="2232000" cy="598687"/>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29000" y="4316913"/>
            <a:ext cx="1817983" cy="654845"/>
          </a:xfrm>
          <a:prstGeom prst="rect">
            <a:avLst/>
          </a:prstGeom>
        </p:spPr>
      </p:pic>
    </p:spTree>
    <p:extLst>
      <p:ext uri="{BB962C8B-B14F-4D97-AF65-F5344CB8AC3E}">
        <p14:creationId xmlns:p14="http://schemas.microsoft.com/office/powerpoint/2010/main" val="12349963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365522"/>
          </a:xfrm>
        </p:spPr>
        <p:txBody>
          <a:bodyPr>
            <a:noAutofit/>
          </a:bodyPr>
          <a:lstStyle>
            <a:lvl1pPr>
              <a:defRPr sz="4200">
                <a:latin typeface="Trebuchet MS"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028700"/>
            <a:ext cx="8229600" cy="3429001"/>
          </a:xfrm>
        </p:spPr>
        <p:txBody>
          <a:bodyPr/>
          <a:lstStyle>
            <a:lvl1pPr marL="342900" indent="-342900">
              <a:buClr>
                <a:srgbClr val="99CC33"/>
              </a:buClr>
              <a:buSzPct val="80000"/>
              <a:buFont typeface="Calibri" pitchFamily="34" charset="0"/>
              <a:buChar char="●"/>
              <a:defRPr>
                <a:latin typeface="Trebuchet MS"/>
                <a:cs typeface="Trebuchet MS"/>
              </a:defRPr>
            </a:lvl1pPr>
            <a:lvl2pPr marL="742950" indent="-285750">
              <a:buClr>
                <a:srgbClr val="99CC33"/>
              </a:buClr>
              <a:buFont typeface="Wingdings" pitchFamily="2" charset="2"/>
              <a:buChar char="§"/>
              <a:defRPr>
                <a:latin typeface="Trebuchet MS"/>
                <a:cs typeface="Trebuchet MS"/>
              </a:defRPr>
            </a:lvl2pPr>
            <a:lvl3pPr>
              <a:buClr>
                <a:srgbClr val="99CC33"/>
              </a:buClr>
              <a:defRPr>
                <a:latin typeface="Trebuchet MS"/>
                <a:cs typeface="Trebuchet MS"/>
              </a:defRPr>
            </a:lvl3pPr>
            <a:lvl4pPr marL="1600200" indent="-228600">
              <a:buClr>
                <a:srgbClr val="99CC33"/>
              </a:buClr>
              <a:buFont typeface="Wingdings" pitchFamily="2" charset="2"/>
              <a:buChar char="§"/>
              <a:defRPr>
                <a:latin typeface="Trebuchet MS"/>
                <a:cs typeface="Trebuchet MS"/>
              </a:defRPr>
            </a:lvl4pPr>
            <a:lvl5pPr marL="2057400" indent="-228600">
              <a:buClr>
                <a:schemeClr val="bg1">
                  <a:lumMod val="75000"/>
                </a:schemeClr>
              </a:buClr>
              <a:buFont typeface="Arial" pitchFamily="34" charset="0"/>
              <a:buChar char="•"/>
              <a:defRPr>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447800" y="4710219"/>
            <a:ext cx="1522512" cy="273844"/>
          </a:xfrm>
        </p:spPr>
        <p:txBody>
          <a:bodyPr/>
          <a:lstStyle>
            <a:lvl1pPr algn="r">
              <a:defRPr>
                <a:latin typeface="Trebuchet MS" pitchFamily="34" charset="0"/>
              </a:defRPr>
            </a:lvl1pPr>
          </a:lstStyle>
          <a:p>
            <a:fld id="{FBF00EE5-4C4B-B741-A184-5E25A7274883}" type="datetime4">
              <a:rPr lang="en-US" smtClean="0">
                <a:solidFill>
                  <a:prstClr val="black">
                    <a:tint val="75000"/>
                  </a:prstClr>
                </a:solidFill>
              </a:rPr>
              <a:pPr/>
              <a:t>August 19, 2013</a:t>
            </a:fld>
            <a:endParaRPr lang="en-US">
              <a:solidFill>
                <a:prstClr val="black">
                  <a:tint val="75000"/>
                </a:prstClr>
              </a:solidFill>
            </a:endParaRPr>
          </a:p>
        </p:txBody>
      </p:sp>
      <p:sp>
        <p:nvSpPr>
          <p:cNvPr id="5" name="Footer Placeholder 4"/>
          <p:cNvSpPr>
            <a:spLocks noGrp="1"/>
          </p:cNvSpPr>
          <p:nvPr>
            <p:ph type="ftr" sz="quarter" idx="11"/>
          </p:nvPr>
        </p:nvSpPr>
        <p:spPr>
          <a:xfrm>
            <a:off x="3203848" y="4710219"/>
            <a:ext cx="2808312" cy="273844"/>
          </a:xfrm>
        </p:spPr>
        <p:txBody>
          <a:bodyPr vert="horz" lIns="91440" tIns="45720" rIns="91440" bIns="45720" rtlCol="0" anchor="ctr"/>
          <a:lstStyle>
            <a:lvl1pPr algn="ctr">
              <a:defRPr lang="en-US" dirty="0">
                <a:latin typeface="Trebuchet MS" pitchFamily="34" charset="0"/>
              </a:defRPr>
            </a:lvl1pPr>
          </a:lstStyle>
          <a:p>
            <a:r>
              <a:rPr smtClean="0">
                <a:solidFill>
                  <a:prstClr val="black">
                    <a:tint val="75000"/>
                  </a:prstClr>
                </a:solidFill>
              </a:rPr>
              <a:t>Presenter's name</a:t>
            </a:r>
            <a:endParaRPr>
              <a:solidFill>
                <a:prstClr val="black">
                  <a:tint val="75000"/>
                </a:prstClr>
              </a:solidFill>
            </a:endParaRPr>
          </a:p>
        </p:txBody>
      </p:sp>
      <p:sp>
        <p:nvSpPr>
          <p:cNvPr id="6" name="Slide Number Placeholder 5"/>
          <p:cNvSpPr>
            <a:spLocks noGrp="1"/>
          </p:cNvSpPr>
          <p:nvPr>
            <p:ph type="sldNum" sz="quarter" idx="12"/>
          </p:nvPr>
        </p:nvSpPr>
        <p:spPr>
          <a:xfrm>
            <a:off x="6353944" y="4710219"/>
            <a:ext cx="594320" cy="273844"/>
          </a:xfrm>
        </p:spPr>
        <p:txBody>
          <a:bodyPr vert="horz" lIns="91440" tIns="45720" rIns="91440" bIns="45720" rtlCol="0" anchor="ctr"/>
          <a:lstStyle>
            <a:lvl1pPr>
              <a:defRPr lang="en-US" smtClean="0">
                <a:latin typeface="Trebuchet MS" pitchFamily="34" charset="0"/>
              </a:defRPr>
            </a:lvl1pPr>
          </a:lstStyle>
          <a:p>
            <a:fld id="{6D05909F-73A9-412E-9C0F-A163E6110097}" type="slidenum">
              <a:rPr>
                <a:solidFill>
                  <a:prstClr val="black">
                    <a:tint val="75000"/>
                  </a:prstClr>
                </a:solidFill>
              </a:rPr>
              <a:pPr/>
              <a:t>‹#›</a:t>
            </a:fld>
            <a:endParaRPr dirty="0">
              <a:solidFill>
                <a:prstClr val="black">
                  <a:tint val="75000"/>
                </a:prstClr>
              </a:solidFill>
            </a:endParaRPr>
          </a:p>
        </p:txBody>
      </p:sp>
      <p:grpSp>
        <p:nvGrpSpPr>
          <p:cNvPr id="7" name="Group 6"/>
          <p:cNvGrpSpPr/>
          <p:nvPr/>
        </p:nvGrpSpPr>
        <p:grpSpPr>
          <a:xfrm>
            <a:off x="-21771" y="728783"/>
            <a:ext cx="9231873" cy="108000"/>
            <a:chOff x="-21771" y="872995"/>
            <a:chExt cx="9231873" cy="95089"/>
          </a:xfrm>
        </p:grpSpPr>
        <p:sp>
          <p:nvSpPr>
            <p:cNvPr id="8" name="Freihandform 8"/>
            <p:cNvSpPr/>
            <p:nvPr/>
          </p:nvSpPr>
          <p:spPr>
            <a:xfrm>
              <a:off x="-7260" y="896075"/>
              <a:ext cx="9217362" cy="58384"/>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99CC33"/>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de-DE">
                <a:solidFill>
                  <a:srgbClr val="99CC33"/>
                </a:solidFill>
              </a:endParaRPr>
            </a:p>
          </p:txBody>
        </p:sp>
        <p:sp>
          <p:nvSpPr>
            <p:cNvPr id="9" name="Freihandform 9"/>
            <p:cNvSpPr/>
            <p:nvPr/>
          </p:nvSpPr>
          <p:spPr>
            <a:xfrm>
              <a:off x="-7260" y="872995"/>
              <a:ext cx="9151260" cy="95088"/>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99CC33"/>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de-DE">
                <a:solidFill>
                  <a:srgbClr val="000000"/>
                </a:solidFill>
              </a:endParaRPr>
            </a:p>
          </p:txBody>
        </p:sp>
        <p:sp>
          <p:nvSpPr>
            <p:cNvPr id="10" name="Freihandform 10"/>
            <p:cNvSpPr/>
            <p:nvPr/>
          </p:nvSpPr>
          <p:spPr>
            <a:xfrm>
              <a:off x="-21771" y="910029"/>
              <a:ext cx="9165771" cy="58055"/>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99CC33"/>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de-DE">
                <a:solidFill>
                  <a:srgbClr val="000000"/>
                </a:solidFill>
              </a:endParaRPr>
            </a:p>
          </p:txBody>
        </p:sp>
      </p:grpSp>
      <p:grpSp>
        <p:nvGrpSpPr>
          <p:cNvPr id="11" name="Group 10"/>
          <p:cNvGrpSpPr/>
          <p:nvPr/>
        </p:nvGrpSpPr>
        <p:grpSpPr>
          <a:xfrm>
            <a:off x="-36511" y="4546943"/>
            <a:ext cx="9231873" cy="77036"/>
            <a:chOff x="-36511" y="6062590"/>
            <a:chExt cx="9231873" cy="102715"/>
          </a:xfrm>
        </p:grpSpPr>
        <p:sp>
          <p:nvSpPr>
            <p:cNvPr id="12" name="Freihandform 11"/>
            <p:cNvSpPr/>
            <p:nvPr/>
          </p:nvSpPr>
          <p:spPr>
            <a:xfrm>
              <a:off x="-22000" y="6065480"/>
              <a:ext cx="9217362" cy="53071"/>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D9D9D9"/>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de-DE">
                <a:solidFill>
                  <a:srgbClr val="99CC33"/>
                </a:solidFill>
              </a:endParaRPr>
            </a:p>
          </p:txBody>
        </p:sp>
        <p:sp>
          <p:nvSpPr>
            <p:cNvPr id="13" name="Freihandform 12"/>
            <p:cNvSpPr/>
            <p:nvPr/>
          </p:nvSpPr>
          <p:spPr>
            <a:xfrm>
              <a:off x="-22000" y="6078858"/>
              <a:ext cx="9151260" cy="86447"/>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D9D9D9"/>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de-DE">
                <a:solidFill>
                  <a:srgbClr val="000000"/>
                </a:solidFill>
              </a:endParaRPr>
            </a:p>
          </p:txBody>
        </p:sp>
        <p:sp>
          <p:nvSpPr>
            <p:cNvPr id="14" name="Freihandform 13"/>
            <p:cNvSpPr/>
            <p:nvPr/>
          </p:nvSpPr>
          <p:spPr>
            <a:xfrm>
              <a:off x="-36511" y="6062590"/>
              <a:ext cx="9165771" cy="52779"/>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D9D9D9"/>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de-DE">
                <a:solidFill>
                  <a:srgbClr val="000000"/>
                </a:solidFill>
              </a:endParaRPr>
            </a:p>
          </p:txBody>
        </p:sp>
      </p:grpSp>
      <p:sp>
        <p:nvSpPr>
          <p:cNvPr id="15" name="Rectangle 14"/>
          <p:cNvSpPr/>
          <p:nvPr/>
        </p:nvSpPr>
        <p:spPr>
          <a:xfrm>
            <a:off x="6400800" y="4743451"/>
            <a:ext cx="274434" cy="207749"/>
          </a:xfrm>
          <a:prstGeom prst="rect">
            <a:avLst/>
          </a:prstGeom>
        </p:spPr>
        <p:txBody>
          <a:bodyPr vert="horz" lIns="91440" tIns="45720" rIns="91440" bIns="45720" rtlCol="0" anchor="ctr"/>
          <a:lstStyle/>
          <a:p>
            <a:pPr algn="ctr"/>
            <a:r>
              <a:rPr lang="en-US" sz="1200" dirty="0" smtClean="0">
                <a:solidFill>
                  <a:prstClr val="black">
                    <a:tint val="75000"/>
                  </a:prstClr>
                </a:solidFill>
              </a:rPr>
              <a:t>#</a:t>
            </a:r>
            <a:endParaRPr lang="en-US" sz="1200" dirty="0">
              <a:solidFill>
                <a:prstClr val="black">
                  <a:tint val="75000"/>
                </a:prstClr>
              </a:solidFill>
            </a:endParaRPr>
          </a:p>
        </p:txBody>
      </p:sp>
      <p:pic>
        <p:nvPicPr>
          <p:cNvPr id="19" name="Picture 18" descr="IGL-Logo-RGB-tight.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41" y="4709736"/>
            <a:ext cx="720000" cy="320803"/>
          </a:xfrm>
          <a:prstGeom prst="rect">
            <a:avLst/>
          </a:prstGeom>
        </p:spPr>
      </p:pic>
      <p:pic>
        <p:nvPicPr>
          <p:cNvPr id="18" name="Picture 17"/>
          <p:cNvPicPr>
            <a:picLocks noChangeAspect="1"/>
          </p:cNvPicPr>
          <p:nvPr userDrawn="1"/>
        </p:nvPicPr>
        <p:blipFill>
          <a:blip r:embed="rId3"/>
          <a:stretch>
            <a:fillRect/>
          </a:stretch>
        </p:blipFill>
        <p:spPr>
          <a:xfrm>
            <a:off x="7543800" y="4755500"/>
            <a:ext cx="1403998" cy="230962"/>
          </a:xfrm>
          <a:prstGeom prst="rect">
            <a:avLst/>
          </a:prstGeom>
        </p:spPr>
      </p:pic>
    </p:spTree>
    <p:extLst>
      <p:ext uri="{BB962C8B-B14F-4D97-AF65-F5344CB8AC3E}">
        <p14:creationId xmlns:p14="http://schemas.microsoft.com/office/powerpoint/2010/main" val="38972015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22313" y="3200401"/>
            <a:ext cx="7772400" cy="1021556"/>
          </a:xfrm>
        </p:spPr>
        <p:txBody>
          <a:bodyPr vert="horz" lIns="91440" tIns="45720" rIns="91440" bIns="45720" rtlCol="0" anchor="ctr">
            <a:normAutofit/>
          </a:bodyPr>
          <a:lstStyle>
            <a:lvl1pPr algn="l">
              <a:defRPr lang="en-US">
                <a:latin typeface="Trebuchet MS" pitchFamily="34" charset="0"/>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a:off x="722313" y="2075260"/>
            <a:ext cx="7772400" cy="1125140"/>
          </a:xfrm>
        </p:spPr>
        <p:txBody>
          <a:bodyPr anchor="b"/>
          <a:lstStyle>
            <a:lvl1pPr marL="0" indent="0">
              <a:buNone/>
              <a:defRPr sz="2000">
                <a:solidFill>
                  <a:schemeClr val="tx1">
                    <a:tint val="75000"/>
                  </a:schemeClr>
                </a:solidFill>
                <a:latin typeface="Trebuchet MS"/>
                <a:cs typeface="Trebuchet M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grpSp>
        <p:nvGrpSpPr>
          <p:cNvPr id="7" name="Group 6"/>
          <p:cNvGrpSpPr/>
          <p:nvPr/>
        </p:nvGrpSpPr>
        <p:grpSpPr>
          <a:xfrm>
            <a:off x="1" y="3257550"/>
            <a:ext cx="9231873" cy="107316"/>
            <a:chOff x="-21771" y="3068964"/>
            <a:chExt cx="9231873" cy="95088"/>
          </a:xfrm>
        </p:grpSpPr>
        <p:sp>
          <p:nvSpPr>
            <p:cNvPr id="8" name="Freihandform 9"/>
            <p:cNvSpPr/>
            <p:nvPr/>
          </p:nvSpPr>
          <p:spPr>
            <a:xfrm>
              <a:off x="-7260" y="3092034"/>
              <a:ext cx="9217362" cy="58384"/>
            </a:xfrm>
            <a:custGeom>
              <a:avLst/>
              <a:gdLst>
                <a:gd name="f0" fmla="val 10800000"/>
                <a:gd name="f1" fmla="val 5400000"/>
                <a:gd name="f2" fmla="val 180"/>
                <a:gd name="f3" fmla="val w"/>
                <a:gd name="f4" fmla="val h"/>
                <a:gd name="f5" fmla="val 0"/>
                <a:gd name="f6" fmla="val 9217365"/>
                <a:gd name="f7" fmla="val 58382"/>
                <a:gd name="f8" fmla="val 3156857"/>
                <a:gd name="f9" fmla="val 58057"/>
                <a:gd name="f10" fmla="val 4259943"/>
                <a:gd name="f11" fmla="val 59267"/>
                <a:gd name="f12" fmla="val 5737981"/>
                <a:gd name="f13" fmla="val 7257"/>
                <a:gd name="f14" fmla="val 6618514"/>
                <a:gd name="f15" fmla="val 7499047"/>
                <a:gd name="f16" fmla="val 8017933"/>
                <a:gd name="f17" fmla="val 54428"/>
                <a:gd name="f18" fmla="val 8440057"/>
                <a:gd name="f19" fmla="val 8862181"/>
                <a:gd name="f20" fmla="val 61686"/>
                <a:gd name="f21" fmla="val 9033933"/>
                <a:gd name="f22" fmla="val 33867"/>
                <a:gd name="f23" fmla="val 9151257"/>
                <a:gd name="f24" fmla="val 29029"/>
                <a:gd name="f25" fmla="val 9268581"/>
                <a:gd name="f26" fmla="val 24191"/>
                <a:gd name="f27" fmla="val 9206290"/>
                <a:gd name="f28" fmla="val 26610"/>
                <a:gd name="f29" fmla="val 9144000"/>
                <a:gd name="f30" fmla="+- 0 0 -90"/>
                <a:gd name="f31" fmla="*/ f3 1 9217365"/>
                <a:gd name="f32" fmla="*/ f4 1 58382"/>
                <a:gd name="f33" fmla="val f5"/>
                <a:gd name="f34" fmla="val f6"/>
                <a:gd name="f35" fmla="val f7"/>
                <a:gd name="f36" fmla="*/ f30 f0 1"/>
                <a:gd name="f37" fmla="+- f35 0 f33"/>
                <a:gd name="f38" fmla="+- f34 0 f33"/>
                <a:gd name="f39" fmla="*/ f36 1 f2"/>
                <a:gd name="f40" fmla="*/ f38 1 9217365"/>
                <a:gd name="f41" fmla="*/ f37 1 58382"/>
                <a:gd name="f42" fmla="*/ 0 f38 1"/>
                <a:gd name="f43" fmla="*/ 0 f37 1"/>
                <a:gd name="f44" fmla="*/ 3156857 f38 1"/>
                <a:gd name="f45" fmla="*/ 58057 f37 1"/>
                <a:gd name="f46" fmla="*/ 6618514 f38 1"/>
                <a:gd name="f47" fmla="*/ 7257 f37 1"/>
                <a:gd name="f48" fmla="*/ 8440057 f38 1"/>
                <a:gd name="f49" fmla="*/ 9151257 f38 1"/>
                <a:gd name="f50" fmla="*/ 29029 f37 1"/>
                <a:gd name="f51" fmla="*/ 9144000 f38 1"/>
                <a:gd name="f52" fmla="+- f39 0 f1"/>
                <a:gd name="f53" fmla="*/ f42 1 9217365"/>
                <a:gd name="f54" fmla="*/ f43 1 58382"/>
                <a:gd name="f55" fmla="*/ f44 1 9217365"/>
                <a:gd name="f56" fmla="*/ f45 1 58382"/>
                <a:gd name="f57" fmla="*/ f46 1 9217365"/>
                <a:gd name="f58" fmla="*/ f47 1 58382"/>
                <a:gd name="f59" fmla="*/ f48 1 9217365"/>
                <a:gd name="f60" fmla="*/ f49 1 9217365"/>
                <a:gd name="f61" fmla="*/ f50 1 58382"/>
                <a:gd name="f62" fmla="*/ f51 1 9217365"/>
                <a:gd name="f63" fmla="*/ f33 1 f40"/>
                <a:gd name="f64" fmla="*/ f34 1 f40"/>
                <a:gd name="f65" fmla="*/ f33 1 f41"/>
                <a:gd name="f66" fmla="*/ f35 1 f41"/>
                <a:gd name="f67" fmla="*/ f53 1 f40"/>
                <a:gd name="f68" fmla="*/ f54 1 f41"/>
                <a:gd name="f69" fmla="*/ f55 1 f40"/>
                <a:gd name="f70" fmla="*/ f56 1 f41"/>
                <a:gd name="f71" fmla="*/ f57 1 f40"/>
                <a:gd name="f72" fmla="*/ f58 1 f41"/>
                <a:gd name="f73" fmla="*/ f59 1 f40"/>
                <a:gd name="f74" fmla="*/ f60 1 f40"/>
                <a:gd name="f75" fmla="*/ f61 1 f41"/>
                <a:gd name="f76" fmla="*/ f62 1 f40"/>
                <a:gd name="f77" fmla="*/ f63 f31 1"/>
                <a:gd name="f78" fmla="*/ f64 f31 1"/>
                <a:gd name="f79" fmla="*/ f66 f32 1"/>
                <a:gd name="f80" fmla="*/ f65 f32 1"/>
                <a:gd name="f81" fmla="*/ f67 f31 1"/>
                <a:gd name="f82" fmla="*/ f68 f32 1"/>
                <a:gd name="f83" fmla="*/ f69 f31 1"/>
                <a:gd name="f84" fmla="*/ f70 f32 1"/>
                <a:gd name="f85" fmla="*/ f71 f31 1"/>
                <a:gd name="f86" fmla="*/ f72 f32 1"/>
                <a:gd name="f87" fmla="*/ f73 f31 1"/>
                <a:gd name="f88" fmla="*/ f74 f31 1"/>
                <a:gd name="f89" fmla="*/ f75 f32 1"/>
                <a:gd name="f90" fmla="*/ f76 f31 1"/>
              </a:gdLst>
              <a:ahLst/>
              <a:cxnLst>
                <a:cxn ang="3cd4">
                  <a:pos x="hc" y="t"/>
                </a:cxn>
                <a:cxn ang="0">
                  <a:pos x="r" y="vc"/>
                </a:cxn>
                <a:cxn ang="cd4">
                  <a:pos x="hc" y="b"/>
                </a:cxn>
                <a:cxn ang="cd2">
                  <a:pos x="l" y="vc"/>
                </a:cxn>
                <a:cxn ang="f52">
                  <a:pos x="f81" y="f82"/>
                </a:cxn>
                <a:cxn ang="f52">
                  <a:pos x="f83" y="f84"/>
                </a:cxn>
                <a:cxn ang="f52">
                  <a:pos x="f85" y="f86"/>
                </a:cxn>
                <a:cxn ang="f52">
                  <a:pos x="f87" y="f84"/>
                </a:cxn>
                <a:cxn ang="f52">
                  <a:pos x="f88" y="f89"/>
                </a:cxn>
                <a:cxn ang="f52">
                  <a:pos x="f90" y="f89"/>
                </a:cxn>
              </a:cxnLst>
              <a:rect l="f77" t="f80" r="f78" b="f79"/>
              <a:pathLst>
                <a:path w="9217365" h="58382">
                  <a:moveTo>
                    <a:pt x="f5" y="f5"/>
                  </a:moveTo>
                  <a:lnTo>
                    <a:pt x="f8" y="f9"/>
                  </a:lnTo>
                  <a:cubicBezTo>
                    <a:pt x="f10" y="f11"/>
                    <a:pt x="f12" y="f13"/>
                    <a:pt x="f14" y="f13"/>
                  </a:cubicBezTo>
                  <a:cubicBezTo>
                    <a:pt x="f15" y="f13"/>
                    <a:pt x="f16" y="f17"/>
                    <a:pt x="f18" y="f9"/>
                  </a:cubicBezTo>
                  <a:cubicBezTo>
                    <a:pt x="f19" y="f20"/>
                    <a:pt x="f21" y="f22"/>
                    <a:pt x="f23" y="f24"/>
                  </a:cubicBezTo>
                  <a:cubicBezTo>
                    <a:pt x="f25" y="f26"/>
                    <a:pt x="f27" y="f28"/>
                    <a:pt x="f29" y="f24"/>
                  </a:cubicBezTo>
                </a:path>
              </a:pathLst>
            </a:custGeom>
            <a:noFill/>
            <a:ln w="19046">
              <a:solidFill>
                <a:srgbClr val="99CC33"/>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de-DE">
                <a:solidFill>
                  <a:srgbClr val="99CC33"/>
                </a:solidFill>
                <a:latin typeface="Calibri"/>
              </a:endParaRPr>
            </a:p>
          </p:txBody>
        </p:sp>
        <p:sp>
          <p:nvSpPr>
            <p:cNvPr id="9" name="Freihandform 10"/>
            <p:cNvSpPr/>
            <p:nvPr/>
          </p:nvSpPr>
          <p:spPr>
            <a:xfrm>
              <a:off x="-7260" y="3068964"/>
              <a:ext cx="9151260" cy="95088"/>
            </a:xfrm>
            <a:custGeom>
              <a:avLst/>
              <a:gdLst>
                <a:gd name="f0" fmla="val 10800000"/>
                <a:gd name="f1" fmla="val 5400000"/>
                <a:gd name="f2" fmla="val 180"/>
                <a:gd name="f3" fmla="val w"/>
                <a:gd name="f4" fmla="val h"/>
                <a:gd name="f5" fmla="val 0"/>
                <a:gd name="f6" fmla="val 9151257"/>
                <a:gd name="f7" fmla="val 131343"/>
                <a:gd name="f8" fmla="val 37000"/>
                <a:gd name="f9" fmla="val 241904"/>
                <a:gd name="f10" fmla="val 16438"/>
                <a:gd name="f11" fmla="val 483809"/>
                <a:gd name="f12" fmla="val -4124"/>
                <a:gd name="f13" fmla="val 979714"/>
                <a:gd name="f14" fmla="val 714"/>
                <a:gd name="f15" fmla="val 1475619"/>
                <a:gd name="f16" fmla="val 5552"/>
                <a:gd name="f17" fmla="val 2310190"/>
                <a:gd name="f18" fmla="val 52724"/>
                <a:gd name="f19" fmla="val 2975428"/>
                <a:gd name="f20" fmla="val 66029"/>
                <a:gd name="f21" fmla="val 3640666"/>
                <a:gd name="f22" fmla="val 79334"/>
                <a:gd name="f23" fmla="val 4338562"/>
                <a:gd name="f24" fmla="val 85381"/>
                <a:gd name="f25" fmla="val 4971143"/>
                <a:gd name="f26" fmla="val 80543"/>
                <a:gd name="f27" fmla="val 5603724"/>
                <a:gd name="f28" fmla="val 75705"/>
                <a:gd name="f29" fmla="val 6770914"/>
                <a:gd name="f30" fmla="val 8164286"/>
                <a:gd name="f31" fmla="val 44257"/>
                <a:gd name="f32" fmla="val 8561010"/>
                <a:gd name="f33" fmla="val 59981"/>
                <a:gd name="f34" fmla="val 8856133"/>
                <a:gd name="f35" fmla="val 95662"/>
                <a:gd name="f36" fmla="+- 0 0 -90"/>
                <a:gd name="f37" fmla="*/ f3 1 9151257"/>
                <a:gd name="f38" fmla="*/ f4 1 131343"/>
                <a:gd name="f39" fmla="val f5"/>
                <a:gd name="f40" fmla="val f6"/>
                <a:gd name="f41" fmla="val f7"/>
                <a:gd name="f42" fmla="*/ f36 f0 1"/>
                <a:gd name="f43" fmla="+- f41 0 f39"/>
                <a:gd name="f44" fmla="+- f40 0 f39"/>
                <a:gd name="f45" fmla="*/ f42 1 f2"/>
                <a:gd name="f46" fmla="*/ f44 1 9151257"/>
                <a:gd name="f47" fmla="*/ f43 1 131343"/>
                <a:gd name="f48" fmla="*/ 0 f44 1"/>
                <a:gd name="f49" fmla="*/ 37000 f43 1"/>
                <a:gd name="f50" fmla="*/ 979714 f44 1"/>
                <a:gd name="f51" fmla="*/ 714 f43 1"/>
                <a:gd name="f52" fmla="*/ 2975428 f44 1"/>
                <a:gd name="f53" fmla="*/ 66029 f43 1"/>
                <a:gd name="f54" fmla="*/ 4971143 f44 1"/>
                <a:gd name="f55" fmla="*/ 80543 f43 1"/>
                <a:gd name="f56" fmla="*/ 6770914 f44 1"/>
                <a:gd name="f57" fmla="*/ 8164286 f44 1"/>
                <a:gd name="f58" fmla="*/ 44257 f43 1"/>
                <a:gd name="f59" fmla="*/ 9151257 f44 1"/>
                <a:gd name="f60" fmla="*/ 131343 f43 1"/>
                <a:gd name="f61" fmla="+- f45 0 f1"/>
                <a:gd name="f62" fmla="*/ f48 1 9151257"/>
                <a:gd name="f63" fmla="*/ f49 1 131343"/>
                <a:gd name="f64" fmla="*/ f50 1 9151257"/>
                <a:gd name="f65" fmla="*/ f51 1 131343"/>
                <a:gd name="f66" fmla="*/ f52 1 9151257"/>
                <a:gd name="f67" fmla="*/ f53 1 131343"/>
                <a:gd name="f68" fmla="*/ f54 1 9151257"/>
                <a:gd name="f69" fmla="*/ f55 1 131343"/>
                <a:gd name="f70" fmla="*/ f56 1 9151257"/>
                <a:gd name="f71" fmla="*/ f57 1 9151257"/>
                <a:gd name="f72" fmla="*/ f58 1 131343"/>
                <a:gd name="f73" fmla="*/ f59 1 9151257"/>
                <a:gd name="f74" fmla="*/ f60 1 131343"/>
                <a:gd name="f75" fmla="*/ f39 1 f46"/>
                <a:gd name="f76" fmla="*/ f40 1 f46"/>
                <a:gd name="f77" fmla="*/ f39 1 f47"/>
                <a:gd name="f78" fmla="*/ f41 1 f47"/>
                <a:gd name="f79" fmla="*/ f62 1 f46"/>
                <a:gd name="f80" fmla="*/ f63 1 f47"/>
                <a:gd name="f81" fmla="*/ f64 1 f46"/>
                <a:gd name="f82" fmla="*/ f65 1 f47"/>
                <a:gd name="f83" fmla="*/ f66 1 f46"/>
                <a:gd name="f84" fmla="*/ f67 1 f47"/>
                <a:gd name="f85" fmla="*/ f68 1 f46"/>
                <a:gd name="f86" fmla="*/ f69 1 f47"/>
                <a:gd name="f87" fmla="*/ f70 1 f46"/>
                <a:gd name="f88" fmla="*/ f71 1 f46"/>
                <a:gd name="f89" fmla="*/ f72 1 f47"/>
                <a:gd name="f90" fmla="*/ f73 1 f46"/>
                <a:gd name="f91" fmla="*/ f74 1 f47"/>
                <a:gd name="f92" fmla="*/ f75 f37 1"/>
                <a:gd name="f93" fmla="*/ f76 f37 1"/>
                <a:gd name="f94" fmla="*/ f78 f38 1"/>
                <a:gd name="f95" fmla="*/ f77 f38 1"/>
                <a:gd name="f96" fmla="*/ f79 f37 1"/>
                <a:gd name="f97" fmla="*/ f80 f38 1"/>
                <a:gd name="f98" fmla="*/ f81 f37 1"/>
                <a:gd name="f99" fmla="*/ f82 f38 1"/>
                <a:gd name="f100" fmla="*/ f83 f37 1"/>
                <a:gd name="f101" fmla="*/ f84 f38 1"/>
                <a:gd name="f102" fmla="*/ f85 f37 1"/>
                <a:gd name="f103" fmla="*/ f86 f38 1"/>
                <a:gd name="f104" fmla="*/ f87 f37 1"/>
                <a:gd name="f105" fmla="*/ f88 f37 1"/>
                <a:gd name="f106" fmla="*/ f89 f38 1"/>
                <a:gd name="f107" fmla="*/ f90 f37 1"/>
                <a:gd name="f108" fmla="*/ f91 f38 1"/>
              </a:gdLst>
              <a:ahLst/>
              <a:cxnLst>
                <a:cxn ang="3cd4">
                  <a:pos x="hc" y="t"/>
                </a:cxn>
                <a:cxn ang="0">
                  <a:pos x="r" y="vc"/>
                </a:cxn>
                <a:cxn ang="cd4">
                  <a:pos x="hc" y="b"/>
                </a:cxn>
                <a:cxn ang="cd2">
                  <a:pos x="l" y="vc"/>
                </a:cxn>
                <a:cxn ang="f61">
                  <a:pos x="f96" y="f97"/>
                </a:cxn>
                <a:cxn ang="f61">
                  <a:pos x="f98" y="f99"/>
                </a:cxn>
                <a:cxn ang="f61">
                  <a:pos x="f100" y="f101"/>
                </a:cxn>
                <a:cxn ang="f61">
                  <a:pos x="f102" y="f103"/>
                </a:cxn>
                <a:cxn ang="f61">
                  <a:pos x="f104" y="f97"/>
                </a:cxn>
                <a:cxn ang="f61">
                  <a:pos x="f105" y="f106"/>
                </a:cxn>
                <a:cxn ang="f61">
                  <a:pos x="f107" y="f108"/>
                </a:cxn>
              </a:cxnLst>
              <a:rect l="f92" t="f95" r="f93" b="f94"/>
              <a:pathLst>
                <a:path w="9151257" h="131343">
                  <a:moveTo>
                    <a:pt x="f5" y="f8"/>
                  </a:moveTo>
                  <a:cubicBezTo>
                    <a:pt x="f9" y="f10"/>
                    <a:pt x="f11" y="f12"/>
                    <a:pt x="f13" y="f14"/>
                  </a:cubicBezTo>
                  <a:cubicBezTo>
                    <a:pt x="f15" y="f16"/>
                    <a:pt x="f17" y="f18"/>
                    <a:pt x="f19" y="f20"/>
                  </a:cubicBezTo>
                  <a:cubicBezTo>
                    <a:pt x="f21" y="f22"/>
                    <a:pt x="f23" y="f24"/>
                    <a:pt x="f25" y="f26"/>
                  </a:cubicBezTo>
                  <a:cubicBezTo>
                    <a:pt x="f27" y="f28"/>
                    <a:pt x="f29" y="f8"/>
                    <a:pt x="f29" y="f8"/>
                  </a:cubicBezTo>
                  <a:lnTo>
                    <a:pt x="f30" y="f31"/>
                  </a:lnTo>
                  <a:cubicBezTo>
                    <a:pt x="f32" y="f33"/>
                    <a:pt x="f34" y="f35"/>
                    <a:pt x="f6" y="f7"/>
                  </a:cubicBezTo>
                </a:path>
              </a:pathLst>
            </a:custGeom>
            <a:noFill/>
            <a:ln w="19046">
              <a:solidFill>
                <a:srgbClr val="99CC33"/>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de-DE">
                <a:solidFill>
                  <a:srgbClr val="000000"/>
                </a:solidFill>
                <a:latin typeface="Calibri"/>
              </a:endParaRPr>
            </a:p>
          </p:txBody>
        </p:sp>
        <p:sp>
          <p:nvSpPr>
            <p:cNvPr id="10" name="Freihandform 11"/>
            <p:cNvSpPr/>
            <p:nvPr/>
          </p:nvSpPr>
          <p:spPr>
            <a:xfrm>
              <a:off x="-21771" y="3105988"/>
              <a:ext cx="9165771" cy="58055"/>
            </a:xfrm>
            <a:custGeom>
              <a:avLst/>
              <a:gdLst>
                <a:gd name="f0" fmla="val 10800000"/>
                <a:gd name="f1" fmla="val 5400000"/>
                <a:gd name="f2" fmla="val 180"/>
                <a:gd name="f3" fmla="val w"/>
                <a:gd name="f4" fmla="val h"/>
                <a:gd name="f5" fmla="val 0"/>
                <a:gd name="f6" fmla="val 9165771"/>
                <a:gd name="f7" fmla="val 58057"/>
                <a:gd name="f8" fmla="val 7257"/>
                <a:gd name="f9" fmla="val 2532742"/>
                <a:gd name="f10" fmla="val 3328609"/>
                <a:gd name="f11" fmla="val 6048"/>
                <a:gd name="f12" fmla="val 4775200"/>
                <a:gd name="f13" fmla="val 43543"/>
                <a:gd name="f14" fmla="val 5820228"/>
                <a:gd name="f15" fmla="val 6148009"/>
                <a:gd name="f16" fmla="val 6741885"/>
                <a:gd name="f17" fmla="val 8643257"/>
                <a:gd name="f18" fmla="val 36286"/>
                <a:gd name="f19" fmla="val 9047238"/>
                <a:gd name="f20" fmla="val 37496"/>
                <a:gd name="f21" fmla="val 9106504"/>
                <a:gd name="f22" fmla="val 44148"/>
                <a:gd name="f23" fmla="val 50800"/>
                <a:gd name="f24" fmla="+- 0 0 -90"/>
                <a:gd name="f25" fmla="*/ f3 1 9165771"/>
                <a:gd name="f26" fmla="*/ f4 1 58057"/>
                <a:gd name="f27" fmla="val f5"/>
                <a:gd name="f28" fmla="val f6"/>
                <a:gd name="f29" fmla="val f7"/>
                <a:gd name="f30" fmla="*/ f24 f0 1"/>
                <a:gd name="f31" fmla="+- f29 0 f27"/>
                <a:gd name="f32" fmla="+- f28 0 f27"/>
                <a:gd name="f33" fmla="*/ f30 1 f2"/>
                <a:gd name="f34" fmla="*/ f32 1 9165771"/>
                <a:gd name="f35" fmla="*/ f31 1 58057"/>
                <a:gd name="f36" fmla="*/ 0 f32 1"/>
                <a:gd name="f37" fmla="*/ 7257 f31 1"/>
                <a:gd name="f38" fmla="*/ 2532742 f32 1"/>
                <a:gd name="f39" fmla="*/ 0 f31 1"/>
                <a:gd name="f40" fmla="*/ 4775200 f32 1"/>
                <a:gd name="f41" fmla="*/ 43543 f31 1"/>
                <a:gd name="f42" fmla="*/ 5820228 f32 1"/>
                <a:gd name="f43" fmla="*/ 58057 f31 1"/>
                <a:gd name="f44" fmla="*/ 6741885 f32 1"/>
                <a:gd name="f45" fmla="*/ 8643257 f32 1"/>
                <a:gd name="f46" fmla="*/ 36286 f31 1"/>
                <a:gd name="f47" fmla="*/ 9165771 f32 1"/>
                <a:gd name="f48" fmla="*/ 50800 f31 1"/>
                <a:gd name="f49" fmla="+- f33 0 f1"/>
                <a:gd name="f50" fmla="*/ f36 1 9165771"/>
                <a:gd name="f51" fmla="*/ f37 1 58057"/>
                <a:gd name="f52" fmla="*/ f38 1 9165771"/>
                <a:gd name="f53" fmla="*/ f39 1 58057"/>
                <a:gd name="f54" fmla="*/ f40 1 9165771"/>
                <a:gd name="f55" fmla="*/ f41 1 58057"/>
                <a:gd name="f56" fmla="*/ f42 1 9165771"/>
                <a:gd name="f57" fmla="*/ f43 1 58057"/>
                <a:gd name="f58" fmla="*/ f44 1 9165771"/>
                <a:gd name="f59" fmla="*/ f45 1 9165771"/>
                <a:gd name="f60" fmla="*/ f46 1 58057"/>
                <a:gd name="f61" fmla="*/ f47 1 9165771"/>
                <a:gd name="f62" fmla="*/ f48 1 58057"/>
                <a:gd name="f63" fmla="*/ f27 1 f34"/>
                <a:gd name="f64" fmla="*/ f28 1 f34"/>
                <a:gd name="f65" fmla="*/ f27 1 f35"/>
                <a:gd name="f66" fmla="*/ f29 1 f35"/>
                <a:gd name="f67" fmla="*/ f50 1 f34"/>
                <a:gd name="f68" fmla="*/ f51 1 f35"/>
                <a:gd name="f69" fmla="*/ f52 1 f34"/>
                <a:gd name="f70" fmla="*/ f53 1 f35"/>
                <a:gd name="f71" fmla="*/ f54 1 f34"/>
                <a:gd name="f72" fmla="*/ f55 1 f35"/>
                <a:gd name="f73" fmla="*/ f56 1 f34"/>
                <a:gd name="f74" fmla="*/ f57 1 f35"/>
                <a:gd name="f75" fmla="*/ f58 1 f34"/>
                <a:gd name="f76" fmla="*/ f59 1 f34"/>
                <a:gd name="f77" fmla="*/ f60 1 f35"/>
                <a:gd name="f78" fmla="*/ f61 1 f34"/>
                <a:gd name="f79" fmla="*/ f62 1 f35"/>
                <a:gd name="f80" fmla="*/ f63 f25 1"/>
                <a:gd name="f81" fmla="*/ f64 f25 1"/>
                <a:gd name="f82" fmla="*/ f66 f26 1"/>
                <a:gd name="f83" fmla="*/ f65 f26 1"/>
                <a:gd name="f84" fmla="*/ f67 f25 1"/>
                <a:gd name="f85" fmla="*/ f68 f26 1"/>
                <a:gd name="f86" fmla="*/ f69 f25 1"/>
                <a:gd name="f87" fmla="*/ f70 f26 1"/>
                <a:gd name="f88" fmla="*/ f71 f25 1"/>
                <a:gd name="f89" fmla="*/ f72 f26 1"/>
                <a:gd name="f90" fmla="*/ f73 f25 1"/>
                <a:gd name="f91" fmla="*/ f74 f26 1"/>
                <a:gd name="f92" fmla="*/ f75 f25 1"/>
                <a:gd name="f93" fmla="*/ f76 f25 1"/>
                <a:gd name="f94" fmla="*/ f77 f26 1"/>
                <a:gd name="f95" fmla="*/ f78 f25 1"/>
                <a:gd name="f96" fmla="*/ f79 f26 1"/>
              </a:gdLst>
              <a:ahLst/>
              <a:cxnLst>
                <a:cxn ang="3cd4">
                  <a:pos x="hc" y="t"/>
                </a:cxn>
                <a:cxn ang="0">
                  <a:pos x="r" y="vc"/>
                </a:cxn>
                <a:cxn ang="cd4">
                  <a:pos x="hc" y="b"/>
                </a:cxn>
                <a:cxn ang="cd2">
                  <a:pos x="l" y="vc"/>
                </a:cxn>
                <a:cxn ang="f49">
                  <a:pos x="f84" y="f85"/>
                </a:cxn>
                <a:cxn ang="f49">
                  <a:pos x="f86" y="f87"/>
                </a:cxn>
                <a:cxn ang="f49">
                  <a:pos x="f88" y="f89"/>
                </a:cxn>
                <a:cxn ang="f49">
                  <a:pos x="f90" y="f91"/>
                </a:cxn>
                <a:cxn ang="f49">
                  <a:pos x="f92" y="f89"/>
                </a:cxn>
                <a:cxn ang="f49">
                  <a:pos x="f93" y="f94"/>
                </a:cxn>
                <a:cxn ang="f49">
                  <a:pos x="f95" y="f96"/>
                </a:cxn>
              </a:cxnLst>
              <a:rect l="f80" t="f83" r="f81" b="f82"/>
              <a:pathLst>
                <a:path w="9165771" h="58057">
                  <a:moveTo>
                    <a:pt x="f5" y="f8"/>
                  </a:moveTo>
                  <a:lnTo>
                    <a:pt x="f9" y="f5"/>
                  </a:lnTo>
                  <a:cubicBezTo>
                    <a:pt x="f10" y="f11"/>
                    <a:pt x="f12" y="f13"/>
                    <a:pt x="f12" y="f13"/>
                  </a:cubicBezTo>
                  <a:lnTo>
                    <a:pt x="f14" y="f7"/>
                  </a:lnTo>
                  <a:cubicBezTo>
                    <a:pt x="f15" y="f7"/>
                    <a:pt x="f16" y="f13"/>
                    <a:pt x="f16" y="f13"/>
                  </a:cubicBezTo>
                  <a:lnTo>
                    <a:pt x="f17" y="f18"/>
                  </a:lnTo>
                  <a:cubicBezTo>
                    <a:pt x="f19" y="f20"/>
                    <a:pt x="f21" y="f22"/>
                    <a:pt x="f6" y="f23"/>
                  </a:cubicBezTo>
                </a:path>
              </a:pathLst>
            </a:custGeom>
            <a:noFill/>
            <a:ln w="19046">
              <a:solidFill>
                <a:srgbClr val="99CC33"/>
              </a:solidFill>
              <a:prstDash val="solid"/>
            </a:ln>
          </p:spPr>
          <p:txBody>
            <a:bodyPr vert="horz" wrap="square" lIns="91440" tIns="45720" rIns="91440" bIns="45720" anchor="ctr" anchorCtr="1" compatLnSpc="1"/>
            <a:lstStyle/>
            <a:p>
              <a:pPr algn="ctr">
                <a:defRPr sz="1800" b="0" i="0" u="none" strike="noStrike" kern="0" cap="none" spc="0" baseline="0">
                  <a:solidFill>
                    <a:srgbClr val="000000"/>
                  </a:solidFill>
                  <a:uFillTx/>
                </a:defRPr>
              </a:pPr>
              <a:endParaRPr lang="de-DE">
                <a:solidFill>
                  <a:srgbClr val="000000"/>
                </a:solidFill>
                <a:latin typeface="Calibri"/>
              </a:endParaRPr>
            </a:p>
          </p:txBody>
        </p:sp>
      </p:grpSp>
      <p:pic>
        <p:nvPicPr>
          <p:cNvPr id="12" name="Picture 11" descr="IGL-Logo-RGB-tight.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41" y="4709736"/>
            <a:ext cx="720000" cy="320803"/>
          </a:xfrm>
          <a:prstGeom prst="rect">
            <a:avLst/>
          </a:prstGeom>
        </p:spPr>
      </p:pic>
      <p:pic>
        <p:nvPicPr>
          <p:cNvPr id="11" name="Picture 10"/>
          <p:cNvPicPr>
            <a:picLocks noChangeAspect="1"/>
          </p:cNvPicPr>
          <p:nvPr userDrawn="1"/>
        </p:nvPicPr>
        <p:blipFill>
          <a:blip r:embed="rId3"/>
          <a:stretch>
            <a:fillRect/>
          </a:stretch>
        </p:blipFill>
        <p:spPr>
          <a:xfrm>
            <a:off x="7543800" y="4755500"/>
            <a:ext cx="1403998" cy="230962"/>
          </a:xfrm>
          <a:prstGeom prst="rect">
            <a:avLst/>
          </a:prstGeom>
        </p:spPr>
      </p:pic>
    </p:spTree>
    <p:extLst>
      <p:ext uri="{BB962C8B-B14F-4D97-AF65-F5344CB8AC3E}">
        <p14:creationId xmlns:p14="http://schemas.microsoft.com/office/powerpoint/2010/main" val="19992958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smtClean="0"/>
              <a:t>Titelmasterformat durch Klicken bearbeiten</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Trebuchet MS"/>
                <a:cs typeface="Trebuchet MS"/>
              </a:defRPr>
            </a:lvl1pPr>
          </a:lstStyle>
          <a:p>
            <a:fld id="{B1803D5B-FCB0-7F4C-ADAD-C172D1A09B91}" type="datetime4">
              <a:rPr lang="en-US" smtClean="0">
                <a:solidFill>
                  <a:prstClr val="black">
                    <a:tint val="75000"/>
                  </a:prstClr>
                </a:solidFill>
              </a:rPr>
              <a:pPr/>
              <a:t>August 19, 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Trebuchet MS"/>
                <a:cs typeface="Trebuchet MS"/>
              </a:defRPr>
            </a:lvl1pPr>
          </a:lstStyle>
          <a:p>
            <a:r>
              <a:rPr lang="en-US" smtClean="0">
                <a:solidFill>
                  <a:prstClr val="black">
                    <a:tint val="75000"/>
                  </a:prstClr>
                </a:solidFill>
              </a:rPr>
              <a:t>Presenter's name</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Trebuchet MS"/>
                <a:cs typeface="Trebuchet MS"/>
              </a:defRPr>
            </a:lvl1pPr>
          </a:lstStyle>
          <a:p>
            <a:r>
              <a:rPr lang="en-US" smtClean="0">
                <a:solidFill>
                  <a:prstClr val="black">
                    <a:tint val="75000"/>
                  </a:prstClr>
                </a:solidFill>
              </a:rPr>
              <a:t>#</a:t>
            </a:r>
            <a:fld id="{6D05909F-73A9-412E-9C0F-A163E61100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333684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Trebuchet MS"/>
          <a:ea typeface="+mj-ea"/>
          <a:cs typeface="Trebuchet M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a:ea typeface="+mn-ea"/>
          <a:cs typeface="Trebuchet M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a:ea typeface="+mn-ea"/>
          <a:cs typeface="Trebuchet M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a:ea typeface="+mn-ea"/>
          <a:cs typeface="Trebuchet M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a:ea typeface="+mn-ea"/>
          <a:cs typeface="Trebuchet M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pn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avi"/><Relationship Id="rId1" Type="http://schemas.microsoft.com/office/2007/relationships/media" Target="../media/media6.avi"/><Relationship Id="rId5" Type="http://schemas.openxmlformats.org/officeDocument/2006/relationships/image" Target="../media/image4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8.wmv"/><Relationship Id="rId7" Type="http://schemas.openxmlformats.org/officeDocument/2006/relationships/image" Target="../media/image44.png"/><Relationship Id="rId2" Type="http://schemas.microsoft.com/office/2007/relationships/media" Target="../media/media7.wmv"/><Relationship Id="rId1" Type="http://schemas.openxmlformats.org/officeDocument/2006/relationships/video" Target="NULL" TargetMode="Externa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video" Target="../media/media8.wmv"/></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10.wmv"/><Relationship Id="rId7" Type="http://schemas.openxmlformats.org/officeDocument/2006/relationships/image" Target="../media/image46.png"/><Relationship Id="rId2" Type="http://schemas.microsoft.com/office/2007/relationships/media" Target="../media/media9.wmv"/><Relationship Id="rId1" Type="http://schemas.openxmlformats.org/officeDocument/2006/relationships/video" Target="NULL" TargetMode="Externa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video" Target="../media/media10.wm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4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4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wmv"/><Relationship Id="rId7" Type="http://schemas.openxmlformats.org/officeDocument/2006/relationships/image" Target="../media/image1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5.png"/><Relationship Id="rId4" Type="http://schemas.microsoft.com/office/2007/relationships/hdphoto" Target="../media/hdphoto3.wdp"/><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ject title"/>
          <p:cNvSpPr>
            <a:spLocks noGrp="1"/>
          </p:cNvSpPr>
          <p:nvPr>
            <p:ph type="ctrTitle"/>
          </p:nvPr>
        </p:nvSpPr>
        <p:spPr>
          <a:xfrm>
            <a:off x="685800" y="742950"/>
            <a:ext cx="7772400" cy="1123951"/>
          </a:xfrm>
        </p:spPr>
        <p:txBody>
          <a:bodyPr>
            <a:normAutofit fontScale="90000"/>
          </a:bodyPr>
          <a:lstStyle/>
          <a:p>
            <a:r>
              <a:rPr lang="en-US" b="1" dirty="0" smtClean="0"/>
              <a:t>Make It Stand: Balancing</a:t>
            </a:r>
            <a:br>
              <a:rPr lang="en-US" b="1" dirty="0" smtClean="0"/>
            </a:br>
            <a:r>
              <a:rPr lang="en-US" b="1" dirty="0" smtClean="0"/>
              <a:t>Shapes for 3D Fabrication</a:t>
            </a:r>
            <a:endParaRPr lang="en-US" b="1" dirty="0"/>
          </a:p>
        </p:txBody>
      </p:sp>
      <p:sp>
        <p:nvSpPr>
          <p:cNvPr id="8" name="authors"/>
          <p:cNvSpPr>
            <a:spLocks noGrp="1"/>
          </p:cNvSpPr>
          <p:nvPr>
            <p:ph type="subTitle" idx="1"/>
          </p:nvPr>
        </p:nvSpPr>
        <p:spPr>
          <a:xfrm>
            <a:off x="1914435" y="2495550"/>
            <a:ext cx="3724365" cy="1873806"/>
          </a:xfrm>
        </p:spPr>
        <p:txBody>
          <a:bodyPr>
            <a:noAutofit/>
          </a:bodyPr>
          <a:lstStyle/>
          <a:p>
            <a:pPr algn="l"/>
            <a:r>
              <a:rPr lang="en-US" sz="2200" b="1" dirty="0" smtClean="0"/>
              <a:t>Romain </a:t>
            </a:r>
            <a:r>
              <a:rPr lang="en-US" sz="2200" b="1" dirty="0" err="1" smtClean="0"/>
              <a:t>Prévost</a:t>
            </a:r>
            <a:endParaRPr lang="en-US" sz="2200" b="1" dirty="0" smtClean="0"/>
          </a:p>
          <a:p>
            <a:pPr algn="l"/>
            <a:r>
              <a:rPr lang="en-US" sz="2200" b="1" dirty="0" smtClean="0"/>
              <a:t>Emily Whiting</a:t>
            </a:r>
          </a:p>
          <a:p>
            <a:pPr algn="l"/>
            <a:r>
              <a:rPr lang="en-US" sz="2200" b="1" dirty="0" smtClean="0"/>
              <a:t>Sylvain Lefebvre</a:t>
            </a:r>
          </a:p>
          <a:p>
            <a:pPr algn="l"/>
            <a:r>
              <a:rPr lang="en-US" sz="2200" b="1" dirty="0" smtClean="0"/>
              <a:t>Olga </a:t>
            </a:r>
            <a:r>
              <a:rPr lang="en-US" sz="2200" b="1" dirty="0" err="1" smtClean="0"/>
              <a:t>Sorkine-Hornung</a:t>
            </a:r>
            <a:endParaRPr lang="en-US" sz="2200" b="1" dirty="0"/>
          </a:p>
        </p:txBody>
      </p:sp>
      <p:sp>
        <p:nvSpPr>
          <p:cNvPr id="9" name="authors"/>
          <p:cNvSpPr txBox="1">
            <a:spLocks/>
          </p:cNvSpPr>
          <p:nvPr/>
        </p:nvSpPr>
        <p:spPr>
          <a:xfrm>
            <a:off x="5495835" y="2495550"/>
            <a:ext cx="3724365" cy="187380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2800" kern="1200">
                <a:solidFill>
                  <a:schemeClr val="tx1"/>
                </a:solidFill>
                <a:latin typeface="Trebuchet MS" pitchFamily="34" charset="0"/>
                <a:ea typeface="+mn-ea"/>
                <a:cs typeface="Trebuchet M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Trebuchet MS"/>
                <a:ea typeface="+mn-ea"/>
                <a:cs typeface="Trebuchet M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Trebuchet MS"/>
                <a:ea typeface="+mn-ea"/>
                <a:cs typeface="Trebuchet M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Trebuchet MS"/>
                <a:ea typeface="+mn-ea"/>
                <a:cs typeface="Trebuchet M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Trebuchet MS"/>
                <a:ea typeface="+mn-ea"/>
                <a:cs typeface="Trebuchet M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200" dirty="0" smtClean="0">
                <a:solidFill>
                  <a:schemeClr val="bg1">
                    <a:lumMod val="50000"/>
                  </a:schemeClr>
                </a:solidFill>
              </a:rPr>
              <a:t>ETH Zürich</a:t>
            </a:r>
          </a:p>
          <a:p>
            <a:pPr algn="l"/>
            <a:r>
              <a:rPr lang="en-US" sz="2200" dirty="0" smtClean="0">
                <a:solidFill>
                  <a:schemeClr val="bg1">
                    <a:lumMod val="50000"/>
                  </a:schemeClr>
                </a:solidFill>
              </a:rPr>
              <a:t>ETH Zürich</a:t>
            </a:r>
          </a:p>
          <a:p>
            <a:pPr algn="l"/>
            <a:r>
              <a:rPr lang="en-US" sz="2200" dirty="0" smtClean="0">
                <a:solidFill>
                  <a:schemeClr val="bg1">
                    <a:lumMod val="50000"/>
                  </a:schemeClr>
                </a:solidFill>
              </a:rPr>
              <a:t>INRIA</a:t>
            </a:r>
          </a:p>
          <a:p>
            <a:pPr algn="l"/>
            <a:r>
              <a:rPr lang="en-US" sz="2200" dirty="0" smtClean="0">
                <a:solidFill>
                  <a:schemeClr val="bg1">
                    <a:lumMod val="50000"/>
                  </a:schemeClr>
                </a:solidFill>
              </a:rPr>
              <a:t>ETH Zürich</a:t>
            </a:r>
            <a:endParaRPr lang="en-US" sz="2200" dirty="0">
              <a:solidFill>
                <a:schemeClr val="bg1">
                  <a:lumMod val="50000"/>
                </a:schemeClr>
              </a:solidFill>
            </a:endParaRPr>
          </a:p>
        </p:txBody>
      </p:sp>
    </p:spTree>
    <p:extLst>
      <p:ext uri="{BB962C8B-B14F-4D97-AF65-F5344CB8AC3E}">
        <p14:creationId xmlns:p14="http://schemas.microsoft.com/office/powerpoint/2010/main" val="846844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Does it look like the original shape?</a:t>
            </a:r>
            <a:endParaRPr lang="en-US" dirty="0"/>
          </a:p>
        </p:txBody>
      </p:sp>
      <p:sp>
        <p:nvSpPr>
          <p:cNvPr id="6" name="Content Placeholder 5"/>
          <p:cNvSpPr>
            <a:spLocks noGrp="1"/>
          </p:cNvSpPr>
          <p:nvPr>
            <p:ph idx="1"/>
          </p:nvPr>
        </p:nvSpPr>
        <p:spPr/>
        <p:txBody>
          <a:bodyPr/>
          <a:lstStyle/>
          <a:p>
            <a:r>
              <a:rPr lang="en-US" sz="2800" dirty="0" err="1"/>
              <a:t>Laplacian</a:t>
            </a:r>
            <a:r>
              <a:rPr lang="en-US" sz="2800" dirty="0"/>
              <a:t>-based energy [</a:t>
            </a:r>
            <a:r>
              <a:rPr lang="en-US" sz="2800" dirty="0" err="1"/>
              <a:t>Sorkine</a:t>
            </a:r>
            <a:r>
              <a:rPr lang="en-US" sz="2800" dirty="0"/>
              <a:t> </a:t>
            </a:r>
            <a:r>
              <a:rPr lang="en-US" sz="2800" dirty="0" smtClean="0"/>
              <a:t>2004]</a:t>
            </a:r>
          </a:p>
          <a:p>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10</a:t>
            </a:fld>
            <a:endParaRPr lang="en-US" dirty="0"/>
          </a:p>
        </p:txBody>
      </p:sp>
      <p:grpSp>
        <p:nvGrpSpPr>
          <p:cNvPr id="9" name="Group 8"/>
          <p:cNvGrpSpPr/>
          <p:nvPr/>
        </p:nvGrpSpPr>
        <p:grpSpPr>
          <a:xfrm>
            <a:off x="566055" y="2647950"/>
            <a:ext cx="3810000" cy="838200"/>
            <a:chOff x="2667000" y="1809750"/>
            <a:chExt cx="3810000" cy="8382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076" y="1857265"/>
              <a:ext cx="3743847" cy="790685"/>
            </a:xfrm>
            <a:prstGeom prst="rect">
              <a:avLst/>
            </a:prstGeom>
            <a:noFill/>
            <a:ln w="25400">
              <a:noFill/>
            </a:ln>
          </p:spPr>
        </p:pic>
        <p:sp>
          <p:nvSpPr>
            <p:cNvPr id="7" name="Rounded Rectangle 6"/>
            <p:cNvSpPr/>
            <p:nvPr/>
          </p:nvSpPr>
          <p:spPr>
            <a:xfrm>
              <a:off x="2667000" y="1809750"/>
              <a:ext cx="3810000" cy="8382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1" name="Content Placeholder 5"/>
          <p:cNvSpPr txBox="1">
            <a:spLocks/>
          </p:cNvSpPr>
          <p:nvPr/>
        </p:nvSpPr>
        <p:spPr>
          <a:xfrm>
            <a:off x="4449916" y="2230588"/>
            <a:ext cx="4499997" cy="194136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Clr>
                <a:srgbClr val="99CC33"/>
              </a:buClr>
              <a:buSzPct val="80000"/>
              <a:buFont typeface="Calibri" pitchFamily="34" charset="0"/>
              <a:buChar char="●"/>
              <a:defRPr sz="3200" kern="1200">
                <a:solidFill>
                  <a:schemeClr val="tx1"/>
                </a:solidFill>
                <a:latin typeface="Trebuchet MS"/>
                <a:ea typeface="+mn-ea"/>
                <a:cs typeface="Trebuchet MS"/>
              </a:defRPr>
            </a:lvl1pPr>
            <a:lvl2pPr marL="742950" indent="-285750" algn="l" defTabSz="914400" rtl="0" eaLnBrk="1" latinLnBrk="0" hangingPunct="1">
              <a:spcBef>
                <a:spcPct val="20000"/>
              </a:spcBef>
              <a:buClr>
                <a:srgbClr val="99CC33"/>
              </a:buClr>
              <a:buFont typeface="Wingdings" pitchFamily="2" charset="2"/>
              <a:buChar char="§"/>
              <a:defRPr sz="2800" kern="1200">
                <a:solidFill>
                  <a:schemeClr val="tx1"/>
                </a:solidFill>
                <a:latin typeface="Trebuchet MS"/>
                <a:ea typeface="+mn-ea"/>
                <a:cs typeface="Trebuchet MS"/>
              </a:defRPr>
            </a:lvl2pPr>
            <a:lvl3pPr marL="1143000" indent="-228600" algn="l" defTabSz="914400" rtl="0" eaLnBrk="1" latinLnBrk="0" hangingPunct="1">
              <a:spcBef>
                <a:spcPct val="20000"/>
              </a:spcBef>
              <a:buClr>
                <a:srgbClr val="99CC33"/>
              </a:buClr>
              <a:buFont typeface="Arial" pitchFamily="34" charset="0"/>
              <a:buChar char="•"/>
              <a:defRPr sz="2400" kern="1200">
                <a:solidFill>
                  <a:schemeClr val="tx1"/>
                </a:solidFill>
                <a:latin typeface="Trebuchet MS"/>
                <a:ea typeface="+mn-ea"/>
                <a:cs typeface="Trebuchet MS"/>
              </a:defRPr>
            </a:lvl3pPr>
            <a:lvl4pPr marL="1600200" indent="-228600" algn="l" defTabSz="914400" rtl="0" eaLnBrk="1" latinLnBrk="0" hangingPunct="1">
              <a:spcBef>
                <a:spcPct val="20000"/>
              </a:spcBef>
              <a:buClr>
                <a:srgbClr val="99CC33"/>
              </a:buClr>
              <a:buFont typeface="Wingdings" pitchFamily="2" charset="2"/>
              <a:buChar char="§"/>
              <a:defRPr sz="2000" kern="1200">
                <a:solidFill>
                  <a:schemeClr val="tx1"/>
                </a:solidFill>
                <a:latin typeface="Trebuchet MS"/>
                <a:ea typeface="+mn-ea"/>
                <a:cs typeface="Trebuchet MS"/>
              </a:defRPr>
            </a:lvl4pPr>
            <a:lvl5pPr marL="2057400" indent="-228600" algn="l" defTabSz="914400" rtl="0" eaLnBrk="1" latinLnBrk="0" hangingPunct="1">
              <a:spcBef>
                <a:spcPct val="20000"/>
              </a:spcBef>
              <a:buClr>
                <a:schemeClr val="bg1">
                  <a:lumMod val="75000"/>
                </a:schemeClr>
              </a:buClr>
              <a:buFont typeface="Arial" pitchFamily="34" charset="0"/>
              <a:buChar char="•"/>
              <a:defRPr sz="20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2400" dirty="0" smtClean="0"/>
              <a:t>Quadratic </a:t>
            </a:r>
            <a:r>
              <a:rPr lang="en-US" sz="2400" dirty="0" smtClean="0">
                <a:sym typeface="Wingdings" panose="05000000000000000000" pitchFamily="2" charset="2"/>
              </a:rPr>
              <a:t> gradient easy to compute</a:t>
            </a:r>
          </a:p>
          <a:p>
            <a:pPr lvl="1"/>
            <a:r>
              <a:rPr lang="en-US" sz="2400" dirty="0" smtClean="0">
                <a:sym typeface="Wingdings" panose="05000000000000000000" pitchFamily="2" charset="2"/>
              </a:rPr>
              <a:t>Invariant to global translation, scaling and small rotation</a:t>
            </a:r>
            <a:endParaRPr lang="en-US" sz="2400" dirty="0" smtClean="0"/>
          </a:p>
          <a:p>
            <a:endParaRPr lang="en-US" dirty="0"/>
          </a:p>
        </p:txBody>
      </p:sp>
      <p:cxnSp>
        <p:nvCxnSpPr>
          <p:cNvPr id="13" name="Straight Arrow Connector 12"/>
          <p:cNvCxnSpPr>
            <a:stCxn id="28" idx="2"/>
          </p:cNvCxnSpPr>
          <p:nvPr/>
        </p:nvCxnSpPr>
        <p:spPr>
          <a:xfrm>
            <a:off x="3366404" y="2358373"/>
            <a:ext cx="57150" cy="44197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30" idx="0"/>
          </p:cNvCxnSpPr>
          <p:nvPr/>
        </p:nvCxnSpPr>
        <p:spPr>
          <a:xfrm flipH="1" flipV="1">
            <a:off x="2928255" y="3386196"/>
            <a:ext cx="250133" cy="55353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0" idx="0"/>
          </p:cNvCxnSpPr>
          <p:nvPr/>
        </p:nvCxnSpPr>
        <p:spPr>
          <a:xfrm flipV="1">
            <a:off x="3178388" y="3359894"/>
            <a:ext cx="816667" cy="5798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237007" y="1712042"/>
            <a:ext cx="2258793" cy="646331"/>
          </a:xfrm>
          <a:prstGeom prst="rect">
            <a:avLst/>
          </a:prstGeom>
          <a:noFill/>
        </p:spPr>
        <p:txBody>
          <a:bodyPr wrap="square" rtlCol="0">
            <a:spAutoFit/>
          </a:bodyPr>
          <a:lstStyle/>
          <a:p>
            <a:pPr algn="ctr"/>
            <a:r>
              <a:rPr lang="en-US" dirty="0"/>
              <a:t>M</a:t>
            </a:r>
            <a:r>
              <a:rPr lang="en-US" dirty="0" smtClean="0"/>
              <a:t>atrix based on initial mesh</a:t>
            </a:r>
            <a:endParaRPr lang="en-US" dirty="0"/>
          </a:p>
        </p:txBody>
      </p:sp>
      <p:sp>
        <p:nvSpPr>
          <p:cNvPr id="30" name="TextBox 29"/>
          <p:cNvSpPr txBox="1"/>
          <p:nvPr/>
        </p:nvSpPr>
        <p:spPr>
          <a:xfrm>
            <a:off x="1944717" y="3939733"/>
            <a:ext cx="2467342" cy="369332"/>
          </a:xfrm>
          <a:prstGeom prst="rect">
            <a:avLst/>
          </a:prstGeom>
          <a:noFill/>
        </p:spPr>
        <p:txBody>
          <a:bodyPr wrap="none" rtlCol="0">
            <a:spAutoFit/>
          </a:bodyPr>
          <a:lstStyle/>
          <a:p>
            <a:r>
              <a:rPr lang="en-US" dirty="0" smtClean="0"/>
              <a:t>Current mesh position</a:t>
            </a:r>
            <a:endParaRPr lang="en-US" dirty="0"/>
          </a:p>
        </p:txBody>
      </p:sp>
    </p:spTree>
    <p:extLst>
      <p:ext uri="{BB962C8B-B14F-4D97-AF65-F5344CB8AC3E}">
        <p14:creationId xmlns:p14="http://schemas.microsoft.com/office/powerpoint/2010/main" val="2721838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096572" y="512843"/>
            <a:ext cx="5023881" cy="2252209"/>
            <a:chOff x="2105444" y="1514755"/>
            <a:chExt cx="5023881" cy="2252209"/>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9756" t="8637" r="12196" b="22265"/>
            <a:stretch/>
          </p:blipFill>
          <p:spPr>
            <a:xfrm>
              <a:off x="4677160" y="1581150"/>
              <a:ext cx="2386860" cy="1828800"/>
            </a:xfrm>
            <a:prstGeom prst="rect">
              <a:avLst/>
            </a:prstGeom>
          </p:spPr>
        </p:pic>
        <p:sp>
          <p:nvSpPr>
            <p:cNvPr id="20" name="TextBox 19"/>
            <p:cNvSpPr txBox="1"/>
            <p:nvPr/>
          </p:nvSpPr>
          <p:spPr>
            <a:xfrm>
              <a:off x="2183550" y="3394622"/>
              <a:ext cx="2398904" cy="369332"/>
            </a:xfrm>
            <a:prstGeom prst="rect">
              <a:avLst/>
            </a:prstGeom>
            <a:noFill/>
          </p:spPr>
          <p:txBody>
            <a:bodyPr wrap="square" rtlCol="0">
              <a:spAutoFit/>
            </a:bodyPr>
            <a:lstStyle/>
            <a:p>
              <a:pPr algn="ctr"/>
              <a:r>
                <a:rPr lang="en-US" b="1" dirty="0" smtClean="0">
                  <a:solidFill>
                    <a:schemeClr val="accent6"/>
                  </a:solidFill>
                  <a:latin typeface="Trebuchet MS" panose="020B0603020202020204" pitchFamily="34" charset="0"/>
                </a:rPr>
                <a:t>inner carving</a:t>
              </a:r>
              <a:endParaRPr lang="en-US" b="1" dirty="0">
                <a:solidFill>
                  <a:schemeClr val="accent6"/>
                </a:solidFill>
                <a:latin typeface="Trebuchet MS" panose="020B0603020202020204" pitchFamily="34" charset="0"/>
              </a:endParaRPr>
            </a:p>
          </p:txBody>
        </p:sp>
        <p:sp>
          <p:nvSpPr>
            <p:cNvPr id="21" name="TextBox 20"/>
            <p:cNvSpPr txBox="1"/>
            <p:nvPr/>
          </p:nvSpPr>
          <p:spPr>
            <a:xfrm>
              <a:off x="4659799" y="3397632"/>
              <a:ext cx="2404221" cy="369332"/>
            </a:xfrm>
            <a:prstGeom prst="rect">
              <a:avLst/>
            </a:prstGeom>
            <a:noFill/>
          </p:spPr>
          <p:txBody>
            <a:bodyPr wrap="square" rtlCol="0">
              <a:spAutoFit/>
            </a:bodyPr>
            <a:lstStyle/>
            <a:p>
              <a:pPr algn="ctr"/>
              <a:r>
                <a:rPr lang="en-US" b="1" dirty="0" smtClean="0">
                  <a:solidFill>
                    <a:schemeClr val="accent1"/>
                  </a:solidFill>
                  <a:latin typeface="Trebuchet MS" panose="020B0603020202020204" pitchFamily="34" charset="0"/>
                </a:rPr>
                <a:t>shape deformation</a:t>
              </a:r>
              <a:endParaRPr lang="en-US" b="1" dirty="0">
                <a:solidFill>
                  <a:schemeClr val="accent1"/>
                </a:solidFill>
                <a:latin typeface="Trebuchet MS" panose="020B0603020202020204" pitchFamily="34" charset="0"/>
              </a:endParaRPr>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15626" t="15541" r="15083" b="15167"/>
            <a:stretch/>
          </p:blipFill>
          <p:spPr>
            <a:xfrm>
              <a:off x="2177975" y="1591103"/>
              <a:ext cx="2416521" cy="1777914"/>
            </a:xfrm>
            <a:prstGeom prst="rect">
              <a:avLst/>
            </a:prstGeom>
          </p:spPr>
        </p:pic>
        <p:sp>
          <p:nvSpPr>
            <p:cNvPr id="23" name="Rectangle 22"/>
            <p:cNvSpPr/>
            <p:nvPr/>
          </p:nvSpPr>
          <p:spPr>
            <a:xfrm>
              <a:off x="2183550" y="1578072"/>
              <a:ext cx="2398903" cy="1859360"/>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4665118" y="1578073"/>
              <a:ext cx="2398903" cy="1859359"/>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Rectangle 24"/>
            <p:cNvSpPr/>
            <p:nvPr/>
          </p:nvSpPr>
          <p:spPr>
            <a:xfrm>
              <a:off x="2105444" y="1514755"/>
              <a:ext cx="5023881" cy="2249199"/>
            </a:xfrm>
            <a:prstGeom prst="rect">
              <a:avLst/>
            </a:prstGeom>
            <a:noFill/>
            <a:ln w="19050">
              <a:solidFill>
                <a:srgbClr val="87C81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752749" y="1609967"/>
              <a:ext cx="225432" cy="149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012160" y="2175866"/>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Oval 27"/>
            <p:cNvSpPr/>
            <p:nvPr/>
          </p:nvSpPr>
          <p:spPr>
            <a:xfrm>
              <a:off x="6285364" y="2717991"/>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Oval 28"/>
            <p:cNvSpPr/>
            <p:nvPr/>
          </p:nvSpPr>
          <p:spPr>
            <a:xfrm>
              <a:off x="6705600" y="270891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0" name="Oval 29"/>
            <p:cNvSpPr/>
            <p:nvPr/>
          </p:nvSpPr>
          <p:spPr>
            <a:xfrm>
              <a:off x="5410200" y="203835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
        <p:nvSpPr>
          <p:cNvPr id="7" name="Title 6"/>
          <p:cNvSpPr>
            <a:spLocks noGrp="1"/>
          </p:cNvSpPr>
          <p:nvPr>
            <p:ph type="title"/>
          </p:nvPr>
        </p:nvSpPr>
        <p:spPr/>
        <p:txBody>
          <a:bodyPr/>
          <a:lstStyle/>
          <a:p>
            <a:r>
              <a:rPr lang="en-US" b="1" dirty="0" smtClean="0"/>
              <a:t>Inner carving</a:t>
            </a:r>
            <a:endParaRPr lang="en-US" b="1" dirty="0"/>
          </a:p>
        </p:txBody>
      </p:sp>
      <p:sp>
        <p:nvSpPr>
          <p:cNvPr id="17" name="Rectangle 16"/>
          <p:cNvSpPr/>
          <p:nvPr/>
        </p:nvSpPr>
        <p:spPr>
          <a:xfrm>
            <a:off x="4599715" y="543898"/>
            <a:ext cx="2486885" cy="21901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950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Variable reduction</a:t>
            </a:r>
            <a:endParaRPr lang="en-US" dirty="0"/>
          </a:p>
        </p:txBody>
      </p:sp>
      <p:pic>
        <p:nvPicPr>
          <p:cNvPr id="12" name="Content Placeholder 11"/>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85800" y="969264"/>
            <a:ext cx="2956034" cy="3429000"/>
          </a:xfrm>
        </p:spPr>
      </p:pic>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12</a:t>
            </a:fld>
            <a:endParaRPr lang="en-US" dirty="0"/>
          </a:p>
        </p:txBody>
      </p:sp>
      <p:sp>
        <p:nvSpPr>
          <p:cNvPr id="9" name="Content Placeholder 5"/>
          <p:cNvSpPr txBox="1">
            <a:spLocks/>
          </p:cNvSpPr>
          <p:nvPr/>
        </p:nvSpPr>
        <p:spPr>
          <a:xfrm>
            <a:off x="4220344" y="1843356"/>
            <a:ext cx="4267200" cy="628650"/>
          </a:xfrm>
          <a:prstGeom prst="roundRect">
            <a:avLst/>
          </a:prstGeom>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Clr>
                <a:srgbClr val="99CC33"/>
              </a:buClr>
              <a:buSzPct val="80000"/>
              <a:buFont typeface="Calibri" pitchFamily="34" charset="0"/>
              <a:buChar char="●"/>
              <a:defRPr sz="3200" kern="1200">
                <a:solidFill>
                  <a:schemeClr val="tx1"/>
                </a:solidFill>
                <a:latin typeface="Trebuchet MS"/>
                <a:ea typeface="+mn-ea"/>
                <a:cs typeface="Trebuchet MS"/>
              </a:defRPr>
            </a:lvl1pPr>
            <a:lvl2pPr marL="742950" indent="-285750" algn="l" defTabSz="914400" rtl="0" eaLnBrk="1" latinLnBrk="0" hangingPunct="1">
              <a:spcBef>
                <a:spcPct val="20000"/>
              </a:spcBef>
              <a:buClr>
                <a:srgbClr val="99CC33"/>
              </a:buClr>
              <a:buFont typeface="Wingdings" pitchFamily="2" charset="2"/>
              <a:buChar char="§"/>
              <a:defRPr sz="2800" kern="1200">
                <a:solidFill>
                  <a:schemeClr val="tx1"/>
                </a:solidFill>
                <a:latin typeface="Trebuchet MS"/>
                <a:ea typeface="+mn-ea"/>
                <a:cs typeface="Trebuchet MS"/>
              </a:defRPr>
            </a:lvl2pPr>
            <a:lvl3pPr marL="1143000" indent="-228600" algn="l" defTabSz="914400" rtl="0" eaLnBrk="1" latinLnBrk="0" hangingPunct="1">
              <a:spcBef>
                <a:spcPct val="20000"/>
              </a:spcBef>
              <a:buClr>
                <a:srgbClr val="99CC33"/>
              </a:buClr>
              <a:buFont typeface="Arial" pitchFamily="34" charset="0"/>
              <a:buChar char="•"/>
              <a:defRPr sz="2400" kern="1200">
                <a:solidFill>
                  <a:schemeClr val="tx1"/>
                </a:solidFill>
                <a:latin typeface="Trebuchet MS"/>
                <a:ea typeface="+mn-ea"/>
                <a:cs typeface="Trebuchet MS"/>
              </a:defRPr>
            </a:lvl3pPr>
            <a:lvl4pPr marL="1600200" indent="-228600" algn="l" defTabSz="914400" rtl="0" eaLnBrk="1" latinLnBrk="0" hangingPunct="1">
              <a:spcBef>
                <a:spcPct val="20000"/>
              </a:spcBef>
              <a:buClr>
                <a:srgbClr val="99CC33"/>
              </a:buClr>
              <a:buFont typeface="Wingdings" pitchFamily="2" charset="2"/>
              <a:buChar char="§"/>
              <a:defRPr sz="2000" kern="1200">
                <a:solidFill>
                  <a:schemeClr val="tx1"/>
                </a:solidFill>
                <a:latin typeface="Trebuchet MS"/>
                <a:ea typeface="+mn-ea"/>
                <a:cs typeface="Trebuchet MS"/>
              </a:defRPr>
            </a:lvl4pPr>
            <a:lvl5pPr marL="2057400" indent="-228600" algn="l" defTabSz="914400" rtl="0" eaLnBrk="1" latinLnBrk="0" hangingPunct="1">
              <a:spcBef>
                <a:spcPct val="20000"/>
              </a:spcBef>
              <a:buClr>
                <a:schemeClr val="bg1">
                  <a:lumMod val="75000"/>
                </a:schemeClr>
              </a:buClr>
              <a:buFont typeface="Arial" pitchFamily="34" charset="0"/>
              <a:buChar char="•"/>
              <a:defRPr sz="20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dirty="0" smtClean="0"/>
              <a:t>Arbitrary inner surfaces</a:t>
            </a:r>
          </a:p>
        </p:txBody>
      </p:sp>
      <p:sp>
        <p:nvSpPr>
          <p:cNvPr id="13" name="Content Placeholder 5"/>
          <p:cNvSpPr txBox="1">
            <a:spLocks/>
          </p:cNvSpPr>
          <p:nvPr/>
        </p:nvSpPr>
        <p:spPr>
          <a:xfrm>
            <a:off x="5287144" y="2843277"/>
            <a:ext cx="2133600" cy="628650"/>
          </a:xfrm>
          <a:prstGeom prst="roundRect">
            <a:avLst/>
          </a:prstGeom>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Clr>
                <a:srgbClr val="99CC33"/>
              </a:buClr>
              <a:buSzPct val="80000"/>
              <a:buFont typeface="Calibri" pitchFamily="34" charset="0"/>
              <a:buChar char="●"/>
              <a:defRPr sz="3200" kern="1200">
                <a:solidFill>
                  <a:schemeClr val="tx1"/>
                </a:solidFill>
                <a:latin typeface="Trebuchet MS"/>
                <a:ea typeface="+mn-ea"/>
                <a:cs typeface="Trebuchet MS"/>
              </a:defRPr>
            </a:lvl1pPr>
            <a:lvl2pPr marL="742950" indent="-285750" algn="l" defTabSz="914400" rtl="0" eaLnBrk="1" latinLnBrk="0" hangingPunct="1">
              <a:spcBef>
                <a:spcPct val="20000"/>
              </a:spcBef>
              <a:buClr>
                <a:srgbClr val="99CC33"/>
              </a:buClr>
              <a:buFont typeface="Wingdings" pitchFamily="2" charset="2"/>
              <a:buChar char="§"/>
              <a:defRPr sz="2800" kern="1200">
                <a:solidFill>
                  <a:schemeClr val="tx1"/>
                </a:solidFill>
                <a:latin typeface="Trebuchet MS"/>
                <a:ea typeface="+mn-ea"/>
                <a:cs typeface="Trebuchet MS"/>
              </a:defRPr>
            </a:lvl2pPr>
            <a:lvl3pPr marL="1143000" indent="-228600" algn="l" defTabSz="914400" rtl="0" eaLnBrk="1" latinLnBrk="0" hangingPunct="1">
              <a:spcBef>
                <a:spcPct val="20000"/>
              </a:spcBef>
              <a:buClr>
                <a:srgbClr val="99CC33"/>
              </a:buClr>
              <a:buFont typeface="Arial" pitchFamily="34" charset="0"/>
              <a:buChar char="•"/>
              <a:defRPr sz="2400" kern="1200">
                <a:solidFill>
                  <a:schemeClr val="tx1"/>
                </a:solidFill>
                <a:latin typeface="Trebuchet MS"/>
                <a:ea typeface="+mn-ea"/>
                <a:cs typeface="Trebuchet MS"/>
              </a:defRPr>
            </a:lvl3pPr>
            <a:lvl4pPr marL="1600200" indent="-228600" algn="l" defTabSz="914400" rtl="0" eaLnBrk="1" latinLnBrk="0" hangingPunct="1">
              <a:spcBef>
                <a:spcPct val="20000"/>
              </a:spcBef>
              <a:buClr>
                <a:srgbClr val="99CC33"/>
              </a:buClr>
              <a:buFont typeface="Wingdings" pitchFamily="2" charset="2"/>
              <a:buChar char="§"/>
              <a:defRPr sz="2000" kern="1200">
                <a:solidFill>
                  <a:schemeClr val="tx1"/>
                </a:solidFill>
                <a:latin typeface="Trebuchet MS"/>
                <a:ea typeface="+mn-ea"/>
                <a:cs typeface="Trebuchet MS"/>
              </a:defRPr>
            </a:lvl4pPr>
            <a:lvl5pPr marL="2057400" indent="-228600" algn="l" defTabSz="914400" rtl="0" eaLnBrk="1" latinLnBrk="0" hangingPunct="1">
              <a:spcBef>
                <a:spcPct val="20000"/>
              </a:spcBef>
              <a:buClr>
                <a:schemeClr val="bg1">
                  <a:lumMod val="75000"/>
                </a:schemeClr>
              </a:buClr>
              <a:buFont typeface="Arial" pitchFamily="34" charset="0"/>
              <a:buChar char="•"/>
              <a:defRPr sz="20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dirty="0" smtClean="0"/>
              <a:t>Voxel grid</a:t>
            </a:r>
          </a:p>
        </p:txBody>
      </p:sp>
      <p:cxnSp>
        <p:nvCxnSpPr>
          <p:cNvPr id="11" name="Straight Connector 10"/>
          <p:cNvCxnSpPr/>
          <p:nvPr/>
        </p:nvCxnSpPr>
        <p:spPr>
          <a:xfrm flipH="1">
            <a:off x="5029200" y="1740793"/>
            <a:ext cx="2667000" cy="840486"/>
          </a:xfrm>
          <a:prstGeom prst="line">
            <a:avLst/>
          </a:prstGeom>
          <a:ln w="50800">
            <a:solidFill>
              <a:srgbClr val="FF0000"/>
            </a:solidFill>
          </a:ln>
        </p:spPr>
        <p:style>
          <a:lnRef idx="1">
            <a:schemeClr val="accent2"/>
          </a:lnRef>
          <a:fillRef idx="0">
            <a:schemeClr val="accent2"/>
          </a:fillRef>
          <a:effectRef idx="0">
            <a:schemeClr val="accent2"/>
          </a:effectRef>
          <a:fontRef idx="minor">
            <a:schemeClr val="tx1"/>
          </a:fontRef>
        </p:style>
      </p:cxnSp>
      <p:pic>
        <p:nvPicPr>
          <p:cNvPr id="16" name="Content Placeholder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969264"/>
            <a:ext cx="2956034" cy="3428999"/>
          </a:xfrm>
          <a:prstGeom prst="rect">
            <a:avLst/>
          </a:prstGeom>
        </p:spPr>
      </p:pic>
      <p:grpSp>
        <p:nvGrpSpPr>
          <p:cNvPr id="10" name="Group 9"/>
          <p:cNvGrpSpPr/>
          <p:nvPr/>
        </p:nvGrpSpPr>
        <p:grpSpPr>
          <a:xfrm>
            <a:off x="1638066" y="1352550"/>
            <a:ext cx="838686" cy="1215461"/>
            <a:chOff x="1638066" y="1352550"/>
            <a:chExt cx="838686" cy="1215461"/>
          </a:xfrm>
        </p:grpSpPr>
        <p:sp>
          <p:nvSpPr>
            <p:cNvPr id="7" name="Right Arrow 6"/>
            <p:cNvSpPr/>
            <p:nvPr/>
          </p:nvSpPr>
          <p:spPr>
            <a:xfrm rot="3841612">
              <a:off x="2054932" y="1941762"/>
              <a:ext cx="308248" cy="142871"/>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Right Arrow 13"/>
            <p:cNvSpPr/>
            <p:nvPr/>
          </p:nvSpPr>
          <p:spPr>
            <a:xfrm rot="14398781">
              <a:off x="2251193" y="2342451"/>
              <a:ext cx="308248" cy="142871"/>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TextBox 7"/>
            <p:cNvSpPr txBox="1"/>
            <p:nvPr/>
          </p:nvSpPr>
          <p:spPr>
            <a:xfrm>
              <a:off x="1638066" y="1352550"/>
              <a:ext cx="647934" cy="461665"/>
            </a:xfrm>
            <a:prstGeom prst="rect">
              <a:avLst/>
            </a:prstGeom>
            <a:noFill/>
          </p:spPr>
          <p:txBody>
            <a:bodyPr wrap="none" rtlCol="0">
              <a:spAutoFit/>
            </a:bodyPr>
            <a:lstStyle/>
            <a:p>
              <a:r>
                <a:rPr lang="en-US" sz="2400" dirty="0" err="1" smtClean="0"/>
                <a:t>t</a:t>
              </a:r>
              <a:r>
                <a:rPr lang="en-US" sz="2400" baseline="-25000" dirty="0" err="1" smtClean="0"/>
                <a:t>min</a:t>
              </a:r>
              <a:endParaRPr lang="en-US" sz="2400" baseline="-25000" dirty="0"/>
            </a:p>
          </p:txBody>
        </p:sp>
      </p:grpSp>
      <p:grpSp>
        <p:nvGrpSpPr>
          <p:cNvPr id="23" name="Group 22"/>
          <p:cNvGrpSpPr/>
          <p:nvPr/>
        </p:nvGrpSpPr>
        <p:grpSpPr>
          <a:xfrm>
            <a:off x="2126925" y="2494209"/>
            <a:ext cx="2414149" cy="1333710"/>
            <a:chOff x="2126925" y="2494209"/>
            <a:chExt cx="2414149" cy="1333710"/>
          </a:xfrm>
        </p:grpSpPr>
        <p:sp>
          <p:nvSpPr>
            <p:cNvPr id="18" name="TextBox 17"/>
            <p:cNvSpPr txBox="1"/>
            <p:nvPr/>
          </p:nvSpPr>
          <p:spPr>
            <a:xfrm>
              <a:off x="2514600" y="2581279"/>
              <a:ext cx="269626" cy="369332"/>
            </a:xfrm>
            <a:prstGeom prst="rect">
              <a:avLst/>
            </a:prstGeom>
            <a:noFill/>
          </p:spPr>
          <p:txBody>
            <a:bodyPr wrap="none" rtlCol="0">
              <a:spAutoFit/>
            </a:bodyPr>
            <a:lstStyle/>
            <a:p>
              <a:r>
                <a:rPr lang="en-US" dirty="0" smtClean="0"/>
                <a:t>?</a:t>
              </a:r>
              <a:endParaRPr lang="en-US" dirty="0"/>
            </a:p>
          </p:txBody>
        </p:sp>
        <p:sp>
          <p:nvSpPr>
            <p:cNvPr id="17" name="Freeform 16"/>
            <p:cNvSpPr/>
            <p:nvPr/>
          </p:nvSpPr>
          <p:spPr>
            <a:xfrm>
              <a:off x="2126925" y="2494209"/>
              <a:ext cx="757004" cy="687379"/>
            </a:xfrm>
            <a:custGeom>
              <a:avLst/>
              <a:gdLst>
                <a:gd name="connsiteX0" fmla="*/ 223234 w 764147"/>
                <a:gd name="connsiteY0" fmla="*/ 231820 h 678288"/>
                <a:gd name="connsiteX1" fmla="*/ 459347 w 764147"/>
                <a:gd name="connsiteY1" fmla="*/ 231820 h 678288"/>
                <a:gd name="connsiteX2" fmla="*/ 459347 w 764147"/>
                <a:gd name="connsiteY2" fmla="*/ 81567 h 678288"/>
                <a:gd name="connsiteX3" fmla="*/ 682580 w 764147"/>
                <a:gd name="connsiteY3" fmla="*/ 81567 h 678288"/>
                <a:gd name="connsiteX4" fmla="*/ 682580 w 764147"/>
                <a:gd name="connsiteY4" fmla="*/ 167426 h 678288"/>
                <a:gd name="connsiteX5" fmla="*/ 764147 w 764147"/>
                <a:gd name="connsiteY5" fmla="*/ 167426 h 678288"/>
                <a:gd name="connsiteX6" fmla="*/ 764147 w 764147"/>
                <a:gd name="connsiteY6" fmla="*/ 390660 h 678288"/>
                <a:gd name="connsiteX7" fmla="*/ 601014 w 764147"/>
                <a:gd name="connsiteY7" fmla="*/ 390660 h 678288"/>
                <a:gd name="connsiteX8" fmla="*/ 601014 w 764147"/>
                <a:gd name="connsiteY8" fmla="*/ 626772 h 678288"/>
                <a:gd name="connsiteX9" fmla="*/ 309093 w 764147"/>
                <a:gd name="connsiteY9" fmla="*/ 626772 h 678288"/>
                <a:gd name="connsiteX10" fmla="*/ 309093 w 764147"/>
                <a:gd name="connsiteY10" fmla="*/ 455054 h 678288"/>
                <a:gd name="connsiteX11" fmla="*/ 77273 w 764147"/>
                <a:gd name="connsiteY11" fmla="*/ 455054 h 678288"/>
                <a:gd name="connsiteX12" fmla="*/ 77273 w 764147"/>
                <a:gd name="connsiteY12" fmla="*/ 678288 h 678288"/>
                <a:gd name="connsiteX13" fmla="*/ 0 w 764147"/>
                <a:gd name="connsiteY13" fmla="*/ 678288 h 678288"/>
                <a:gd name="connsiteX14" fmla="*/ 0 w 764147"/>
                <a:gd name="connsiteY14" fmla="*/ 313386 h 678288"/>
                <a:gd name="connsiteX15" fmla="*/ 72980 w 764147"/>
                <a:gd name="connsiteY15" fmla="*/ 313386 h 678288"/>
                <a:gd name="connsiteX16" fmla="*/ 72980 w 764147"/>
                <a:gd name="connsiteY16" fmla="*/ 0 h 678288"/>
                <a:gd name="connsiteX17" fmla="*/ 227527 w 764147"/>
                <a:gd name="connsiteY17" fmla="*/ 0 h 678288"/>
                <a:gd name="connsiteX18" fmla="*/ 223234 w 764147"/>
                <a:gd name="connsiteY18" fmla="*/ 231820 h 678288"/>
                <a:gd name="connsiteX0" fmla="*/ 223234 w 764147"/>
                <a:gd name="connsiteY0" fmla="*/ 231820 h 678288"/>
                <a:gd name="connsiteX1" fmla="*/ 459347 w 764147"/>
                <a:gd name="connsiteY1" fmla="*/ 231820 h 678288"/>
                <a:gd name="connsiteX2" fmla="*/ 459347 w 764147"/>
                <a:gd name="connsiteY2" fmla="*/ 81567 h 678288"/>
                <a:gd name="connsiteX3" fmla="*/ 682580 w 764147"/>
                <a:gd name="connsiteY3" fmla="*/ 81567 h 678288"/>
                <a:gd name="connsiteX4" fmla="*/ 682580 w 764147"/>
                <a:gd name="connsiteY4" fmla="*/ 167426 h 678288"/>
                <a:gd name="connsiteX5" fmla="*/ 764147 w 764147"/>
                <a:gd name="connsiteY5" fmla="*/ 167426 h 678288"/>
                <a:gd name="connsiteX6" fmla="*/ 764147 w 764147"/>
                <a:gd name="connsiteY6" fmla="*/ 390660 h 678288"/>
                <a:gd name="connsiteX7" fmla="*/ 601014 w 764147"/>
                <a:gd name="connsiteY7" fmla="*/ 390660 h 678288"/>
                <a:gd name="connsiteX8" fmla="*/ 601014 w 764147"/>
                <a:gd name="connsiteY8" fmla="*/ 613893 h 678288"/>
                <a:gd name="connsiteX9" fmla="*/ 309093 w 764147"/>
                <a:gd name="connsiteY9" fmla="*/ 626772 h 678288"/>
                <a:gd name="connsiteX10" fmla="*/ 309093 w 764147"/>
                <a:gd name="connsiteY10" fmla="*/ 455054 h 678288"/>
                <a:gd name="connsiteX11" fmla="*/ 77273 w 764147"/>
                <a:gd name="connsiteY11" fmla="*/ 455054 h 678288"/>
                <a:gd name="connsiteX12" fmla="*/ 77273 w 764147"/>
                <a:gd name="connsiteY12" fmla="*/ 678288 h 678288"/>
                <a:gd name="connsiteX13" fmla="*/ 0 w 764147"/>
                <a:gd name="connsiteY13" fmla="*/ 678288 h 678288"/>
                <a:gd name="connsiteX14" fmla="*/ 0 w 764147"/>
                <a:gd name="connsiteY14" fmla="*/ 313386 h 678288"/>
                <a:gd name="connsiteX15" fmla="*/ 72980 w 764147"/>
                <a:gd name="connsiteY15" fmla="*/ 313386 h 678288"/>
                <a:gd name="connsiteX16" fmla="*/ 72980 w 764147"/>
                <a:gd name="connsiteY16" fmla="*/ 0 h 678288"/>
                <a:gd name="connsiteX17" fmla="*/ 227527 w 764147"/>
                <a:gd name="connsiteY17" fmla="*/ 0 h 678288"/>
                <a:gd name="connsiteX18" fmla="*/ 223234 w 764147"/>
                <a:gd name="connsiteY18" fmla="*/ 231820 h 678288"/>
                <a:gd name="connsiteX0" fmla="*/ 223234 w 764147"/>
                <a:gd name="connsiteY0" fmla="*/ 231820 h 678288"/>
                <a:gd name="connsiteX1" fmla="*/ 459347 w 764147"/>
                <a:gd name="connsiteY1" fmla="*/ 231820 h 678288"/>
                <a:gd name="connsiteX2" fmla="*/ 459347 w 764147"/>
                <a:gd name="connsiteY2" fmla="*/ 81567 h 678288"/>
                <a:gd name="connsiteX3" fmla="*/ 682580 w 764147"/>
                <a:gd name="connsiteY3" fmla="*/ 81567 h 678288"/>
                <a:gd name="connsiteX4" fmla="*/ 682580 w 764147"/>
                <a:gd name="connsiteY4" fmla="*/ 167426 h 678288"/>
                <a:gd name="connsiteX5" fmla="*/ 764147 w 764147"/>
                <a:gd name="connsiteY5" fmla="*/ 167426 h 678288"/>
                <a:gd name="connsiteX6" fmla="*/ 764147 w 764147"/>
                <a:gd name="connsiteY6" fmla="*/ 390660 h 678288"/>
                <a:gd name="connsiteX7" fmla="*/ 601014 w 764147"/>
                <a:gd name="connsiteY7" fmla="*/ 390660 h 678288"/>
                <a:gd name="connsiteX8" fmla="*/ 601014 w 764147"/>
                <a:gd name="connsiteY8" fmla="*/ 613893 h 678288"/>
                <a:gd name="connsiteX9" fmla="*/ 300507 w 764147"/>
                <a:gd name="connsiteY9" fmla="*/ 613893 h 678288"/>
                <a:gd name="connsiteX10" fmla="*/ 309093 w 764147"/>
                <a:gd name="connsiteY10" fmla="*/ 455054 h 678288"/>
                <a:gd name="connsiteX11" fmla="*/ 77273 w 764147"/>
                <a:gd name="connsiteY11" fmla="*/ 455054 h 678288"/>
                <a:gd name="connsiteX12" fmla="*/ 77273 w 764147"/>
                <a:gd name="connsiteY12" fmla="*/ 678288 h 678288"/>
                <a:gd name="connsiteX13" fmla="*/ 0 w 764147"/>
                <a:gd name="connsiteY13" fmla="*/ 678288 h 678288"/>
                <a:gd name="connsiteX14" fmla="*/ 0 w 764147"/>
                <a:gd name="connsiteY14" fmla="*/ 313386 h 678288"/>
                <a:gd name="connsiteX15" fmla="*/ 72980 w 764147"/>
                <a:gd name="connsiteY15" fmla="*/ 313386 h 678288"/>
                <a:gd name="connsiteX16" fmla="*/ 72980 w 764147"/>
                <a:gd name="connsiteY16" fmla="*/ 0 h 678288"/>
                <a:gd name="connsiteX17" fmla="*/ 227527 w 764147"/>
                <a:gd name="connsiteY17" fmla="*/ 0 h 678288"/>
                <a:gd name="connsiteX18" fmla="*/ 223234 w 764147"/>
                <a:gd name="connsiteY18" fmla="*/ 231820 h 678288"/>
                <a:gd name="connsiteX0" fmla="*/ 223234 w 764147"/>
                <a:gd name="connsiteY0" fmla="*/ 231820 h 678288"/>
                <a:gd name="connsiteX1" fmla="*/ 459347 w 764147"/>
                <a:gd name="connsiteY1" fmla="*/ 231820 h 678288"/>
                <a:gd name="connsiteX2" fmla="*/ 459347 w 764147"/>
                <a:gd name="connsiteY2" fmla="*/ 81567 h 678288"/>
                <a:gd name="connsiteX3" fmla="*/ 682580 w 764147"/>
                <a:gd name="connsiteY3" fmla="*/ 81567 h 678288"/>
                <a:gd name="connsiteX4" fmla="*/ 682580 w 764147"/>
                <a:gd name="connsiteY4" fmla="*/ 167426 h 678288"/>
                <a:gd name="connsiteX5" fmla="*/ 764147 w 764147"/>
                <a:gd name="connsiteY5" fmla="*/ 167426 h 678288"/>
                <a:gd name="connsiteX6" fmla="*/ 764147 w 764147"/>
                <a:gd name="connsiteY6" fmla="*/ 390660 h 678288"/>
                <a:gd name="connsiteX7" fmla="*/ 601014 w 764147"/>
                <a:gd name="connsiteY7" fmla="*/ 390660 h 678288"/>
                <a:gd name="connsiteX8" fmla="*/ 601014 w 764147"/>
                <a:gd name="connsiteY8" fmla="*/ 613893 h 678288"/>
                <a:gd name="connsiteX9" fmla="*/ 300507 w 764147"/>
                <a:gd name="connsiteY9" fmla="*/ 613893 h 678288"/>
                <a:gd name="connsiteX10" fmla="*/ 304800 w 764147"/>
                <a:gd name="connsiteY10" fmla="*/ 467933 h 678288"/>
                <a:gd name="connsiteX11" fmla="*/ 77273 w 764147"/>
                <a:gd name="connsiteY11" fmla="*/ 455054 h 678288"/>
                <a:gd name="connsiteX12" fmla="*/ 77273 w 764147"/>
                <a:gd name="connsiteY12" fmla="*/ 678288 h 678288"/>
                <a:gd name="connsiteX13" fmla="*/ 0 w 764147"/>
                <a:gd name="connsiteY13" fmla="*/ 678288 h 678288"/>
                <a:gd name="connsiteX14" fmla="*/ 0 w 764147"/>
                <a:gd name="connsiteY14" fmla="*/ 313386 h 678288"/>
                <a:gd name="connsiteX15" fmla="*/ 72980 w 764147"/>
                <a:gd name="connsiteY15" fmla="*/ 313386 h 678288"/>
                <a:gd name="connsiteX16" fmla="*/ 72980 w 764147"/>
                <a:gd name="connsiteY16" fmla="*/ 0 h 678288"/>
                <a:gd name="connsiteX17" fmla="*/ 227527 w 764147"/>
                <a:gd name="connsiteY17" fmla="*/ 0 h 678288"/>
                <a:gd name="connsiteX18" fmla="*/ 223234 w 764147"/>
                <a:gd name="connsiteY18" fmla="*/ 231820 h 678288"/>
                <a:gd name="connsiteX0" fmla="*/ 223234 w 764147"/>
                <a:gd name="connsiteY0" fmla="*/ 231820 h 678288"/>
                <a:gd name="connsiteX1" fmla="*/ 459347 w 764147"/>
                <a:gd name="connsiteY1" fmla="*/ 231820 h 678288"/>
                <a:gd name="connsiteX2" fmla="*/ 459347 w 764147"/>
                <a:gd name="connsiteY2" fmla="*/ 81567 h 678288"/>
                <a:gd name="connsiteX3" fmla="*/ 682580 w 764147"/>
                <a:gd name="connsiteY3" fmla="*/ 81567 h 678288"/>
                <a:gd name="connsiteX4" fmla="*/ 682580 w 764147"/>
                <a:gd name="connsiteY4" fmla="*/ 167426 h 678288"/>
                <a:gd name="connsiteX5" fmla="*/ 764147 w 764147"/>
                <a:gd name="connsiteY5" fmla="*/ 167426 h 678288"/>
                <a:gd name="connsiteX6" fmla="*/ 764147 w 764147"/>
                <a:gd name="connsiteY6" fmla="*/ 390660 h 678288"/>
                <a:gd name="connsiteX7" fmla="*/ 601014 w 764147"/>
                <a:gd name="connsiteY7" fmla="*/ 390660 h 678288"/>
                <a:gd name="connsiteX8" fmla="*/ 601014 w 764147"/>
                <a:gd name="connsiteY8" fmla="*/ 613893 h 678288"/>
                <a:gd name="connsiteX9" fmla="*/ 300507 w 764147"/>
                <a:gd name="connsiteY9" fmla="*/ 613893 h 678288"/>
                <a:gd name="connsiteX10" fmla="*/ 304800 w 764147"/>
                <a:gd name="connsiteY10" fmla="*/ 450761 h 678288"/>
                <a:gd name="connsiteX11" fmla="*/ 77273 w 764147"/>
                <a:gd name="connsiteY11" fmla="*/ 455054 h 678288"/>
                <a:gd name="connsiteX12" fmla="*/ 77273 w 764147"/>
                <a:gd name="connsiteY12" fmla="*/ 678288 h 678288"/>
                <a:gd name="connsiteX13" fmla="*/ 0 w 764147"/>
                <a:gd name="connsiteY13" fmla="*/ 678288 h 678288"/>
                <a:gd name="connsiteX14" fmla="*/ 0 w 764147"/>
                <a:gd name="connsiteY14" fmla="*/ 313386 h 678288"/>
                <a:gd name="connsiteX15" fmla="*/ 72980 w 764147"/>
                <a:gd name="connsiteY15" fmla="*/ 313386 h 678288"/>
                <a:gd name="connsiteX16" fmla="*/ 72980 w 764147"/>
                <a:gd name="connsiteY16" fmla="*/ 0 h 678288"/>
                <a:gd name="connsiteX17" fmla="*/ 227527 w 764147"/>
                <a:gd name="connsiteY17" fmla="*/ 0 h 678288"/>
                <a:gd name="connsiteX18" fmla="*/ 223234 w 764147"/>
                <a:gd name="connsiteY18" fmla="*/ 231820 h 678288"/>
                <a:gd name="connsiteX0" fmla="*/ 223234 w 764147"/>
                <a:gd name="connsiteY0" fmla="*/ 231820 h 678288"/>
                <a:gd name="connsiteX1" fmla="*/ 459347 w 764147"/>
                <a:gd name="connsiteY1" fmla="*/ 231820 h 678288"/>
                <a:gd name="connsiteX2" fmla="*/ 459347 w 764147"/>
                <a:gd name="connsiteY2" fmla="*/ 81567 h 678288"/>
                <a:gd name="connsiteX3" fmla="*/ 682580 w 764147"/>
                <a:gd name="connsiteY3" fmla="*/ 81567 h 678288"/>
                <a:gd name="connsiteX4" fmla="*/ 682580 w 764147"/>
                <a:gd name="connsiteY4" fmla="*/ 167426 h 678288"/>
                <a:gd name="connsiteX5" fmla="*/ 764147 w 764147"/>
                <a:gd name="connsiteY5" fmla="*/ 167426 h 678288"/>
                <a:gd name="connsiteX6" fmla="*/ 764147 w 764147"/>
                <a:gd name="connsiteY6" fmla="*/ 390660 h 678288"/>
                <a:gd name="connsiteX7" fmla="*/ 601014 w 764147"/>
                <a:gd name="connsiteY7" fmla="*/ 390660 h 678288"/>
                <a:gd name="connsiteX8" fmla="*/ 601014 w 764147"/>
                <a:gd name="connsiteY8" fmla="*/ 613893 h 678288"/>
                <a:gd name="connsiteX9" fmla="*/ 300507 w 764147"/>
                <a:gd name="connsiteY9" fmla="*/ 613893 h 678288"/>
                <a:gd name="connsiteX10" fmla="*/ 302419 w 764147"/>
                <a:gd name="connsiteY10" fmla="*/ 460286 h 678288"/>
                <a:gd name="connsiteX11" fmla="*/ 77273 w 764147"/>
                <a:gd name="connsiteY11" fmla="*/ 455054 h 678288"/>
                <a:gd name="connsiteX12" fmla="*/ 77273 w 764147"/>
                <a:gd name="connsiteY12" fmla="*/ 678288 h 678288"/>
                <a:gd name="connsiteX13" fmla="*/ 0 w 764147"/>
                <a:gd name="connsiteY13" fmla="*/ 678288 h 678288"/>
                <a:gd name="connsiteX14" fmla="*/ 0 w 764147"/>
                <a:gd name="connsiteY14" fmla="*/ 313386 h 678288"/>
                <a:gd name="connsiteX15" fmla="*/ 72980 w 764147"/>
                <a:gd name="connsiteY15" fmla="*/ 313386 h 678288"/>
                <a:gd name="connsiteX16" fmla="*/ 72980 w 764147"/>
                <a:gd name="connsiteY16" fmla="*/ 0 h 678288"/>
                <a:gd name="connsiteX17" fmla="*/ 227527 w 764147"/>
                <a:gd name="connsiteY17" fmla="*/ 0 h 678288"/>
                <a:gd name="connsiteX18" fmla="*/ 223234 w 764147"/>
                <a:gd name="connsiteY18" fmla="*/ 231820 h 678288"/>
                <a:gd name="connsiteX0" fmla="*/ 223234 w 764147"/>
                <a:gd name="connsiteY0" fmla="*/ 231820 h 678288"/>
                <a:gd name="connsiteX1" fmla="*/ 459347 w 764147"/>
                <a:gd name="connsiteY1" fmla="*/ 231820 h 678288"/>
                <a:gd name="connsiteX2" fmla="*/ 459347 w 764147"/>
                <a:gd name="connsiteY2" fmla="*/ 81567 h 678288"/>
                <a:gd name="connsiteX3" fmla="*/ 682580 w 764147"/>
                <a:gd name="connsiteY3" fmla="*/ 81567 h 678288"/>
                <a:gd name="connsiteX4" fmla="*/ 682580 w 764147"/>
                <a:gd name="connsiteY4" fmla="*/ 167426 h 678288"/>
                <a:gd name="connsiteX5" fmla="*/ 764147 w 764147"/>
                <a:gd name="connsiteY5" fmla="*/ 167426 h 678288"/>
                <a:gd name="connsiteX6" fmla="*/ 764147 w 764147"/>
                <a:gd name="connsiteY6" fmla="*/ 390660 h 678288"/>
                <a:gd name="connsiteX7" fmla="*/ 601014 w 764147"/>
                <a:gd name="connsiteY7" fmla="*/ 390660 h 678288"/>
                <a:gd name="connsiteX8" fmla="*/ 601014 w 764147"/>
                <a:gd name="connsiteY8" fmla="*/ 613893 h 678288"/>
                <a:gd name="connsiteX9" fmla="*/ 300507 w 764147"/>
                <a:gd name="connsiteY9" fmla="*/ 613893 h 678288"/>
                <a:gd name="connsiteX10" fmla="*/ 302419 w 764147"/>
                <a:gd name="connsiteY10" fmla="*/ 457904 h 678288"/>
                <a:gd name="connsiteX11" fmla="*/ 77273 w 764147"/>
                <a:gd name="connsiteY11" fmla="*/ 455054 h 678288"/>
                <a:gd name="connsiteX12" fmla="*/ 77273 w 764147"/>
                <a:gd name="connsiteY12" fmla="*/ 678288 h 678288"/>
                <a:gd name="connsiteX13" fmla="*/ 0 w 764147"/>
                <a:gd name="connsiteY13" fmla="*/ 678288 h 678288"/>
                <a:gd name="connsiteX14" fmla="*/ 0 w 764147"/>
                <a:gd name="connsiteY14" fmla="*/ 313386 h 678288"/>
                <a:gd name="connsiteX15" fmla="*/ 72980 w 764147"/>
                <a:gd name="connsiteY15" fmla="*/ 313386 h 678288"/>
                <a:gd name="connsiteX16" fmla="*/ 72980 w 764147"/>
                <a:gd name="connsiteY16" fmla="*/ 0 h 678288"/>
                <a:gd name="connsiteX17" fmla="*/ 227527 w 764147"/>
                <a:gd name="connsiteY17" fmla="*/ 0 h 678288"/>
                <a:gd name="connsiteX18" fmla="*/ 223234 w 764147"/>
                <a:gd name="connsiteY18" fmla="*/ 231820 h 678288"/>
                <a:gd name="connsiteX0" fmla="*/ 223234 w 764147"/>
                <a:gd name="connsiteY0" fmla="*/ 231820 h 678288"/>
                <a:gd name="connsiteX1" fmla="*/ 459347 w 764147"/>
                <a:gd name="connsiteY1" fmla="*/ 231820 h 678288"/>
                <a:gd name="connsiteX2" fmla="*/ 459347 w 764147"/>
                <a:gd name="connsiteY2" fmla="*/ 81567 h 678288"/>
                <a:gd name="connsiteX3" fmla="*/ 682580 w 764147"/>
                <a:gd name="connsiteY3" fmla="*/ 81567 h 678288"/>
                <a:gd name="connsiteX4" fmla="*/ 682580 w 764147"/>
                <a:gd name="connsiteY4" fmla="*/ 150757 h 678288"/>
                <a:gd name="connsiteX5" fmla="*/ 764147 w 764147"/>
                <a:gd name="connsiteY5" fmla="*/ 167426 h 678288"/>
                <a:gd name="connsiteX6" fmla="*/ 764147 w 764147"/>
                <a:gd name="connsiteY6" fmla="*/ 390660 h 678288"/>
                <a:gd name="connsiteX7" fmla="*/ 601014 w 764147"/>
                <a:gd name="connsiteY7" fmla="*/ 390660 h 678288"/>
                <a:gd name="connsiteX8" fmla="*/ 601014 w 764147"/>
                <a:gd name="connsiteY8" fmla="*/ 613893 h 678288"/>
                <a:gd name="connsiteX9" fmla="*/ 300507 w 764147"/>
                <a:gd name="connsiteY9" fmla="*/ 613893 h 678288"/>
                <a:gd name="connsiteX10" fmla="*/ 302419 w 764147"/>
                <a:gd name="connsiteY10" fmla="*/ 457904 h 678288"/>
                <a:gd name="connsiteX11" fmla="*/ 77273 w 764147"/>
                <a:gd name="connsiteY11" fmla="*/ 455054 h 678288"/>
                <a:gd name="connsiteX12" fmla="*/ 77273 w 764147"/>
                <a:gd name="connsiteY12" fmla="*/ 678288 h 678288"/>
                <a:gd name="connsiteX13" fmla="*/ 0 w 764147"/>
                <a:gd name="connsiteY13" fmla="*/ 678288 h 678288"/>
                <a:gd name="connsiteX14" fmla="*/ 0 w 764147"/>
                <a:gd name="connsiteY14" fmla="*/ 313386 h 678288"/>
                <a:gd name="connsiteX15" fmla="*/ 72980 w 764147"/>
                <a:gd name="connsiteY15" fmla="*/ 313386 h 678288"/>
                <a:gd name="connsiteX16" fmla="*/ 72980 w 764147"/>
                <a:gd name="connsiteY16" fmla="*/ 0 h 678288"/>
                <a:gd name="connsiteX17" fmla="*/ 227527 w 764147"/>
                <a:gd name="connsiteY17" fmla="*/ 0 h 678288"/>
                <a:gd name="connsiteX18" fmla="*/ 223234 w 764147"/>
                <a:gd name="connsiteY18" fmla="*/ 231820 h 678288"/>
                <a:gd name="connsiteX0" fmla="*/ 223234 w 764147"/>
                <a:gd name="connsiteY0" fmla="*/ 231820 h 678288"/>
                <a:gd name="connsiteX1" fmla="*/ 459347 w 764147"/>
                <a:gd name="connsiteY1" fmla="*/ 231820 h 678288"/>
                <a:gd name="connsiteX2" fmla="*/ 459347 w 764147"/>
                <a:gd name="connsiteY2" fmla="*/ 81567 h 678288"/>
                <a:gd name="connsiteX3" fmla="*/ 682580 w 764147"/>
                <a:gd name="connsiteY3" fmla="*/ 81567 h 678288"/>
                <a:gd name="connsiteX4" fmla="*/ 682580 w 764147"/>
                <a:gd name="connsiteY4" fmla="*/ 150757 h 678288"/>
                <a:gd name="connsiteX5" fmla="*/ 754622 w 764147"/>
                <a:gd name="connsiteY5" fmla="*/ 150758 h 678288"/>
                <a:gd name="connsiteX6" fmla="*/ 764147 w 764147"/>
                <a:gd name="connsiteY6" fmla="*/ 390660 h 678288"/>
                <a:gd name="connsiteX7" fmla="*/ 601014 w 764147"/>
                <a:gd name="connsiteY7" fmla="*/ 390660 h 678288"/>
                <a:gd name="connsiteX8" fmla="*/ 601014 w 764147"/>
                <a:gd name="connsiteY8" fmla="*/ 613893 h 678288"/>
                <a:gd name="connsiteX9" fmla="*/ 300507 w 764147"/>
                <a:gd name="connsiteY9" fmla="*/ 613893 h 678288"/>
                <a:gd name="connsiteX10" fmla="*/ 302419 w 764147"/>
                <a:gd name="connsiteY10" fmla="*/ 457904 h 678288"/>
                <a:gd name="connsiteX11" fmla="*/ 77273 w 764147"/>
                <a:gd name="connsiteY11" fmla="*/ 455054 h 678288"/>
                <a:gd name="connsiteX12" fmla="*/ 77273 w 764147"/>
                <a:gd name="connsiteY12" fmla="*/ 678288 h 678288"/>
                <a:gd name="connsiteX13" fmla="*/ 0 w 764147"/>
                <a:gd name="connsiteY13" fmla="*/ 678288 h 678288"/>
                <a:gd name="connsiteX14" fmla="*/ 0 w 764147"/>
                <a:gd name="connsiteY14" fmla="*/ 313386 h 678288"/>
                <a:gd name="connsiteX15" fmla="*/ 72980 w 764147"/>
                <a:gd name="connsiteY15" fmla="*/ 313386 h 678288"/>
                <a:gd name="connsiteX16" fmla="*/ 72980 w 764147"/>
                <a:gd name="connsiteY16" fmla="*/ 0 h 678288"/>
                <a:gd name="connsiteX17" fmla="*/ 227527 w 764147"/>
                <a:gd name="connsiteY17" fmla="*/ 0 h 678288"/>
                <a:gd name="connsiteX18" fmla="*/ 223234 w 764147"/>
                <a:gd name="connsiteY18"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93041 h 678288"/>
                <a:gd name="connsiteX7" fmla="*/ 601014 w 754622"/>
                <a:gd name="connsiteY7" fmla="*/ 390660 h 678288"/>
                <a:gd name="connsiteX8" fmla="*/ 601014 w 754622"/>
                <a:gd name="connsiteY8" fmla="*/ 613893 h 678288"/>
                <a:gd name="connsiteX9" fmla="*/ 300507 w 754622"/>
                <a:gd name="connsiteY9" fmla="*/ 613893 h 678288"/>
                <a:gd name="connsiteX10" fmla="*/ 302419 w 754622"/>
                <a:gd name="connsiteY10" fmla="*/ 457904 h 678288"/>
                <a:gd name="connsiteX11" fmla="*/ 77273 w 754622"/>
                <a:gd name="connsiteY11" fmla="*/ 455054 h 678288"/>
                <a:gd name="connsiteX12" fmla="*/ 77273 w 754622"/>
                <a:gd name="connsiteY12" fmla="*/ 678288 h 678288"/>
                <a:gd name="connsiteX13" fmla="*/ 0 w 754622"/>
                <a:gd name="connsiteY13" fmla="*/ 678288 h 678288"/>
                <a:gd name="connsiteX14" fmla="*/ 0 w 754622"/>
                <a:gd name="connsiteY14" fmla="*/ 313386 h 678288"/>
                <a:gd name="connsiteX15" fmla="*/ 72980 w 754622"/>
                <a:gd name="connsiteY15" fmla="*/ 313386 h 678288"/>
                <a:gd name="connsiteX16" fmla="*/ 72980 w 754622"/>
                <a:gd name="connsiteY16" fmla="*/ 0 h 678288"/>
                <a:gd name="connsiteX17" fmla="*/ 227527 w 754622"/>
                <a:gd name="connsiteY17" fmla="*/ 0 h 678288"/>
                <a:gd name="connsiteX18" fmla="*/ 223234 w 754622"/>
                <a:gd name="connsiteY18"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302419 w 754622"/>
                <a:gd name="connsiteY10" fmla="*/ 457904 h 678288"/>
                <a:gd name="connsiteX11" fmla="*/ 77273 w 754622"/>
                <a:gd name="connsiteY11" fmla="*/ 455054 h 678288"/>
                <a:gd name="connsiteX12" fmla="*/ 77273 w 754622"/>
                <a:gd name="connsiteY12" fmla="*/ 678288 h 678288"/>
                <a:gd name="connsiteX13" fmla="*/ 0 w 754622"/>
                <a:gd name="connsiteY13" fmla="*/ 678288 h 678288"/>
                <a:gd name="connsiteX14" fmla="*/ 0 w 754622"/>
                <a:gd name="connsiteY14" fmla="*/ 313386 h 678288"/>
                <a:gd name="connsiteX15" fmla="*/ 72980 w 754622"/>
                <a:gd name="connsiteY15" fmla="*/ 313386 h 678288"/>
                <a:gd name="connsiteX16" fmla="*/ 72980 w 754622"/>
                <a:gd name="connsiteY16" fmla="*/ 0 h 678288"/>
                <a:gd name="connsiteX17" fmla="*/ 227527 w 754622"/>
                <a:gd name="connsiteY17" fmla="*/ 0 h 678288"/>
                <a:gd name="connsiteX18" fmla="*/ 223234 w 754622"/>
                <a:gd name="connsiteY18"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302419 w 754622"/>
                <a:gd name="connsiteY10" fmla="*/ 457904 h 678288"/>
                <a:gd name="connsiteX11" fmla="*/ 77273 w 754622"/>
                <a:gd name="connsiteY11" fmla="*/ 455054 h 678288"/>
                <a:gd name="connsiteX12" fmla="*/ 77273 w 754622"/>
                <a:gd name="connsiteY12" fmla="*/ 678288 h 678288"/>
                <a:gd name="connsiteX13" fmla="*/ 0 w 754622"/>
                <a:gd name="connsiteY13" fmla="*/ 678288 h 678288"/>
                <a:gd name="connsiteX14" fmla="*/ 0 w 754622"/>
                <a:gd name="connsiteY14" fmla="*/ 313386 h 678288"/>
                <a:gd name="connsiteX15" fmla="*/ 72980 w 754622"/>
                <a:gd name="connsiteY15" fmla="*/ 313386 h 678288"/>
                <a:gd name="connsiteX16" fmla="*/ 72980 w 754622"/>
                <a:gd name="connsiteY16" fmla="*/ 0 h 678288"/>
                <a:gd name="connsiteX17" fmla="*/ 225145 w 754622"/>
                <a:gd name="connsiteY17" fmla="*/ 0 h 678288"/>
                <a:gd name="connsiteX18" fmla="*/ 223234 w 754622"/>
                <a:gd name="connsiteY18"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302419 w 754622"/>
                <a:gd name="connsiteY10" fmla="*/ 457904 h 678288"/>
                <a:gd name="connsiteX11" fmla="*/ 77273 w 754622"/>
                <a:gd name="connsiteY11" fmla="*/ 610918 h 678288"/>
                <a:gd name="connsiteX12" fmla="*/ 77273 w 754622"/>
                <a:gd name="connsiteY12" fmla="*/ 678288 h 678288"/>
                <a:gd name="connsiteX13" fmla="*/ 0 w 754622"/>
                <a:gd name="connsiteY13" fmla="*/ 678288 h 678288"/>
                <a:gd name="connsiteX14" fmla="*/ 0 w 754622"/>
                <a:gd name="connsiteY14" fmla="*/ 313386 h 678288"/>
                <a:gd name="connsiteX15" fmla="*/ 72980 w 754622"/>
                <a:gd name="connsiteY15" fmla="*/ 313386 h 678288"/>
                <a:gd name="connsiteX16" fmla="*/ 72980 w 754622"/>
                <a:gd name="connsiteY16" fmla="*/ 0 h 678288"/>
                <a:gd name="connsiteX17" fmla="*/ 225145 w 754622"/>
                <a:gd name="connsiteY17" fmla="*/ 0 h 678288"/>
                <a:gd name="connsiteX18" fmla="*/ 223234 w 754622"/>
                <a:gd name="connsiteY18"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203706 w 754622"/>
                <a:gd name="connsiteY10" fmla="*/ 592985 h 678288"/>
                <a:gd name="connsiteX11" fmla="*/ 77273 w 754622"/>
                <a:gd name="connsiteY11" fmla="*/ 610918 h 678288"/>
                <a:gd name="connsiteX12" fmla="*/ 77273 w 754622"/>
                <a:gd name="connsiteY12" fmla="*/ 678288 h 678288"/>
                <a:gd name="connsiteX13" fmla="*/ 0 w 754622"/>
                <a:gd name="connsiteY13" fmla="*/ 678288 h 678288"/>
                <a:gd name="connsiteX14" fmla="*/ 0 w 754622"/>
                <a:gd name="connsiteY14" fmla="*/ 313386 h 678288"/>
                <a:gd name="connsiteX15" fmla="*/ 72980 w 754622"/>
                <a:gd name="connsiteY15" fmla="*/ 313386 h 678288"/>
                <a:gd name="connsiteX16" fmla="*/ 72980 w 754622"/>
                <a:gd name="connsiteY16" fmla="*/ 0 h 678288"/>
                <a:gd name="connsiteX17" fmla="*/ 225145 w 754622"/>
                <a:gd name="connsiteY17" fmla="*/ 0 h 678288"/>
                <a:gd name="connsiteX18" fmla="*/ 223234 w 754622"/>
                <a:gd name="connsiteY18"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77273 w 754622"/>
                <a:gd name="connsiteY10" fmla="*/ 610918 h 678288"/>
                <a:gd name="connsiteX11" fmla="*/ 77273 w 754622"/>
                <a:gd name="connsiteY11" fmla="*/ 678288 h 678288"/>
                <a:gd name="connsiteX12" fmla="*/ 0 w 754622"/>
                <a:gd name="connsiteY12" fmla="*/ 678288 h 678288"/>
                <a:gd name="connsiteX13" fmla="*/ 0 w 754622"/>
                <a:gd name="connsiteY13" fmla="*/ 313386 h 678288"/>
                <a:gd name="connsiteX14" fmla="*/ 72980 w 754622"/>
                <a:gd name="connsiteY14" fmla="*/ 313386 h 678288"/>
                <a:gd name="connsiteX15" fmla="*/ 72980 w 754622"/>
                <a:gd name="connsiteY15" fmla="*/ 0 h 678288"/>
                <a:gd name="connsiteX16" fmla="*/ 225145 w 754622"/>
                <a:gd name="connsiteY16" fmla="*/ 0 h 678288"/>
                <a:gd name="connsiteX17" fmla="*/ 223234 w 754622"/>
                <a:gd name="connsiteY17"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72077 w 754622"/>
                <a:gd name="connsiteY10" fmla="*/ 621309 h 678288"/>
                <a:gd name="connsiteX11" fmla="*/ 77273 w 754622"/>
                <a:gd name="connsiteY11" fmla="*/ 678288 h 678288"/>
                <a:gd name="connsiteX12" fmla="*/ 0 w 754622"/>
                <a:gd name="connsiteY12" fmla="*/ 678288 h 678288"/>
                <a:gd name="connsiteX13" fmla="*/ 0 w 754622"/>
                <a:gd name="connsiteY13" fmla="*/ 313386 h 678288"/>
                <a:gd name="connsiteX14" fmla="*/ 72980 w 754622"/>
                <a:gd name="connsiteY14" fmla="*/ 313386 h 678288"/>
                <a:gd name="connsiteX15" fmla="*/ 72980 w 754622"/>
                <a:gd name="connsiteY15" fmla="*/ 0 h 678288"/>
                <a:gd name="connsiteX16" fmla="*/ 225145 w 754622"/>
                <a:gd name="connsiteY16" fmla="*/ 0 h 678288"/>
                <a:gd name="connsiteX17" fmla="*/ 223234 w 754622"/>
                <a:gd name="connsiteY17"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160400 w 754622"/>
                <a:gd name="connsiteY10" fmla="*/ 491422 h 678288"/>
                <a:gd name="connsiteX11" fmla="*/ 77273 w 754622"/>
                <a:gd name="connsiteY11" fmla="*/ 678288 h 678288"/>
                <a:gd name="connsiteX12" fmla="*/ 0 w 754622"/>
                <a:gd name="connsiteY12" fmla="*/ 678288 h 678288"/>
                <a:gd name="connsiteX13" fmla="*/ 0 w 754622"/>
                <a:gd name="connsiteY13" fmla="*/ 313386 h 678288"/>
                <a:gd name="connsiteX14" fmla="*/ 72980 w 754622"/>
                <a:gd name="connsiteY14" fmla="*/ 313386 h 678288"/>
                <a:gd name="connsiteX15" fmla="*/ 72980 w 754622"/>
                <a:gd name="connsiteY15" fmla="*/ 0 h 678288"/>
                <a:gd name="connsiteX16" fmla="*/ 225145 w 754622"/>
                <a:gd name="connsiteY16" fmla="*/ 0 h 678288"/>
                <a:gd name="connsiteX17" fmla="*/ 223234 w 754622"/>
                <a:gd name="connsiteY17"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160400 w 754622"/>
                <a:gd name="connsiteY10" fmla="*/ 491422 h 678288"/>
                <a:gd name="connsiteX11" fmla="*/ 77273 w 754622"/>
                <a:gd name="connsiteY11" fmla="*/ 678288 h 678288"/>
                <a:gd name="connsiteX12" fmla="*/ 0 w 754622"/>
                <a:gd name="connsiteY12" fmla="*/ 678288 h 678288"/>
                <a:gd name="connsiteX13" fmla="*/ 0 w 754622"/>
                <a:gd name="connsiteY13" fmla="*/ 313386 h 678288"/>
                <a:gd name="connsiteX14" fmla="*/ 72980 w 754622"/>
                <a:gd name="connsiteY14" fmla="*/ 313386 h 678288"/>
                <a:gd name="connsiteX15" fmla="*/ 72980 w 754622"/>
                <a:gd name="connsiteY15" fmla="*/ 0 h 678288"/>
                <a:gd name="connsiteX16" fmla="*/ 225145 w 754622"/>
                <a:gd name="connsiteY16" fmla="*/ 0 h 678288"/>
                <a:gd name="connsiteX17" fmla="*/ 223234 w 754622"/>
                <a:gd name="connsiteY17"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82469 w 754622"/>
                <a:gd name="connsiteY10" fmla="*/ 548572 h 678288"/>
                <a:gd name="connsiteX11" fmla="*/ 77273 w 754622"/>
                <a:gd name="connsiteY11" fmla="*/ 678288 h 678288"/>
                <a:gd name="connsiteX12" fmla="*/ 0 w 754622"/>
                <a:gd name="connsiteY12" fmla="*/ 678288 h 678288"/>
                <a:gd name="connsiteX13" fmla="*/ 0 w 754622"/>
                <a:gd name="connsiteY13" fmla="*/ 313386 h 678288"/>
                <a:gd name="connsiteX14" fmla="*/ 72980 w 754622"/>
                <a:gd name="connsiteY14" fmla="*/ 313386 h 678288"/>
                <a:gd name="connsiteX15" fmla="*/ 72980 w 754622"/>
                <a:gd name="connsiteY15" fmla="*/ 0 h 678288"/>
                <a:gd name="connsiteX16" fmla="*/ 225145 w 754622"/>
                <a:gd name="connsiteY16" fmla="*/ 0 h 678288"/>
                <a:gd name="connsiteX17" fmla="*/ 223234 w 754622"/>
                <a:gd name="connsiteY17"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82469 w 754622"/>
                <a:gd name="connsiteY10" fmla="*/ 548572 h 678288"/>
                <a:gd name="connsiteX11" fmla="*/ 77273 w 754622"/>
                <a:gd name="connsiteY11" fmla="*/ 678288 h 678288"/>
                <a:gd name="connsiteX12" fmla="*/ 0 w 754622"/>
                <a:gd name="connsiteY12" fmla="*/ 678288 h 678288"/>
                <a:gd name="connsiteX13" fmla="*/ 0 w 754622"/>
                <a:gd name="connsiteY13" fmla="*/ 313386 h 678288"/>
                <a:gd name="connsiteX14" fmla="*/ 72980 w 754622"/>
                <a:gd name="connsiteY14" fmla="*/ 313386 h 678288"/>
                <a:gd name="connsiteX15" fmla="*/ 72980 w 754622"/>
                <a:gd name="connsiteY15" fmla="*/ 0 h 678288"/>
                <a:gd name="connsiteX16" fmla="*/ 225145 w 754622"/>
                <a:gd name="connsiteY16" fmla="*/ 0 h 678288"/>
                <a:gd name="connsiteX17" fmla="*/ 223234 w 754622"/>
                <a:gd name="connsiteY17"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82469 w 754622"/>
                <a:gd name="connsiteY10" fmla="*/ 548572 h 678288"/>
                <a:gd name="connsiteX11" fmla="*/ 77273 w 754622"/>
                <a:gd name="connsiteY11" fmla="*/ 673092 h 678288"/>
                <a:gd name="connsiteX12" fmla="*/ 0 w 754622"/>
                <a:gd name="connsiteY12" fmla="*/ 678288 h 678288"/>
                <a:gd name="connsiteX13" fmla="*/ 0 w 754622"/>
                <a:gd name="connsiteY13" fmla="*/ 313386 h 678288"/>
                <a:gd name="connsiteX14" fmla="*/ 72980 w 754622"/>
                <a:gd name="connsiteY14" fmla="*/ 313386 h 678288"/>
                <a:gd name="connsiteX15" fmla="*/ 72980 w 754622"/>
                <a:gd name="connsiteY15" fmla="*/ 0 h 678288"/>
                <a:gd name="connsiteX16" fmla="*/ 225145 w 754622"/>
                <a:gd name="connsiteY16" fmla="*/ 0 h 678288"/>
                <a:gd name="connsiteX17" fmla="*/ 223234 w 754622"/>
                <a:gd name="connsiteY17" fmla="*/ 231820 h 678288"/>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82469 w 754622"/>
                <a:gd name="connsiteY10" fmla="*/ 605722 h 678288"/>
                <a:gd name="connsiteX11" fmla="*/ 77273 w 754622"/>
                <a:gd name="connsiteY11" fmla="*/ 673092 h 678288"/>
                <a:gd name="connsiteX12" fmla="*/ 0 w 754622"/>
                <a:gd name="connsiteY12" fmla="*/ 678288 h 678288"/>
                <a:gd name="connsiteX13" fmla="*/ 0 w 754622"/>
                <a:gd name="connsiteY13" fmla="*/ 313386 h 678288"/>
                <a:gd name="connsiteX14" fmla="*/ 72980 w 754622"/>
                <a:gd name="connsiteY14" fmla="*/ 313386 h 678288"/>
                <a:gd name="connsiteX15" fmla="*/ 72980 w 754622"/>
                <a:gd name="connsiteY15" fmla="*/ 0 h 678288"/>
                <a:gd name="connsiteX16" fmla="*/ 225145 w 754622"/>
                <a:gd name="connsiteY16" fmla="*/ 0 h 678288"/>
                <a:gd name="connsiteX17" fmla="*/ 223234 w 754622"/>
                <a:gd name="connsiteY17" fmla="*/ 231820 h 678288"/>
                <a:gd name="connsiteX0" fmla="*/ 223234 w 754622"/>
                <a:gd name="connsiteY0" fmla="*/ 231820 h 682235"/>
                <a:gd name="connsiteX1" fmla="*/ 459347 w 754622"/>
                <a:gd name="connsiteY1" fmla="*/ 231820 h 682235"/>
                <a:gd name="connsiteX2" fmla="*/ 459347 w 754622"/>
                <a:gd name="connsiteY2" fmla="*/ 81567 h 682235"/>
                <a:gd name="connsiteX3" fmla="*/ 682580 w 754622"/>
                <a:gd name="connsiteY3" fmla="*/ 81567 h 682235"/>
                <a:gd name="connsiteX4" fmla="*/ 682580 w 754622"/>
                <a:gd name="connsiteY4" fmla="*/ 150757 h 682235"/>
                <a:gd name="connsiteX5" fmla="*/ 754622 w 754622"/>
                <a:gd name="connsiteY5" fmla="*/ 150758 h 682235"/>
                <a:gd name="connsiteX6" fmla="*/ 749860 w 754622"/>
                <a:gd name="connsiteY6" fmla="*/ 388279 h 682235"/>
                <a:gd name="connsiteX7" fmla="*/ 601014 w 754622"/>
                <a:gd name="connsiteY7" fmla="*/ 390660 h 682235"/>
                <a:gd name="connsiteX8" fmla="*/ 601014 w 754622"/>
                <a:gd name="connsiteY8" fmla="*/ 613893 h 682235"/>
                <a:gd name="connsiteX9" fmla="*/ 300507 w 754622"/>
                <a:gd name="connsiteY9" fmla="*/ 613893 h 682235"/>
                <a:gd name="connsiteX10" fmla="*/ 82469 w 754622"/>
                <a:gd name="connsiteY10" fmla="*/ 605722 h 682235"/>
                <a:gd name="connsiteX11" fmla="*/ 77273 w 754622"/>
                <a:gd name="connsiteY11" fmla="*/ 673092 h 682235"/>
                <a:gd name="connsiteX12" fmla="*/ 0 w 754622"/>
                <a:gd name="connsiteY12" fmla="*/ 678288 h 682235"/>
                <a:gd name="connsiteX13" fmla="*/ 0 w 754622"/>
                <a:gd name="connsiteY13" fmla="*/ 313386 h 682235"/>
                <a:gd name="connsiteX14" fmla="*/ 72980 w 754622"/>
                <a:gd name="connsiteY14" fmla="*/ 313386 h 682235"/>
                <a:gd name="connsiteX15" fmla="*/ 72980 w 754622"/>
                <a:gd name="connsiteY15" fmla="*/ 0 h 682235"/>
                <a:gd name="connsiteX16" fmla="*/ 225145 w 754622"/>
                <a:gd name="connsiteY16" fmla="*/ 0 h 682235"/>
                <a:gd name="connsiteX17" fmla="*/ 223234 w 754622"/>
                <a:gd name="connsiteY17" fmla="*/ 231820 h 682235"/>
                <a:gd name="connsiteX0" fmla="*/ 223234 w 754622"/>
                <a:gd name="connsiteY0" fmla="*/ 231820 h 684368"/>
                <a:gd name="connsiteX1" fmla="*/ 459347 w 754622"/>
                <a:gd name="connsiteY1" fmla="*/ 231820 h 684368"/>
                <a:gd name="connsiteX2" fmla="*/ 459347 w 754622"/>
                <a:gd name="connsiteY2" fmla="*/ 81567 h 684368"/>
                <a:gd name="connsiteX3" fmla="*/ 682580 w 754622"/>
                <a:gd name="connsiteY3" fmla="*/ 81567 h 684368"/>
                <a:gd name="connsiteX4" fmla="*/ 682580 w 754622"/>
                <a:gd name="connsiteY4" fmla="*/ 150757 h 684368"/>
                <a:gd name="connsiteX5" fmla="*/ 754622 w 754622"/>
                <a:gd name="connsiteY5" fmla="*/ 150758 h 684368"/>
                <a:gd name="connsiteX6" fmla="*/ 749860 w 754622"/>
                <a:gd name="connsiteY6" fmla="*/ 388279 h 684368"/>
                <a:gd name="connsiteX7" fmla="*/ 601014 w 754622"/>
                <a:gd name="connsiteY7" fmla="*/ 390660 h 684368"/>
                <a:gd name="connsiteX8" fmla="*/ 601014 w 754622"/>
                <a:gd name="connsiteY8" fmla="*/ 613893 h 684368"/>
                <a:gd name="connsiteX9" fmla="*/ 300507 w 754622"/>
                <a:gd name="connsiteY9" fmla="*/ 613893 h 684368"/>
                <a:gd name="connsiteX10" fmla="*/ 82469 w 754622"/>
                <a:gd name="connsiteY10" fmla="*/ 605722 h 684368"/>
                <a:gd name="connsiteX11" fmla="*/ 67748 w 754622"/>
                <a:gd name="connsiteY11" fmla="*/ 677854 h 684368"/>
                <a:gd name="connsiteX12" fmla="*/ 0 w 754622"/>
                <a:gd name="connsiteY12" fmla="*/ 678288 h 684368"/>
                <a:gd name="connsiteX13" fmla="*/ 0 w 754622"/>
                <a:gd name="connsiteY13" fmla="*/ 313386 h 684368"/>
                <a:gd name="connsiteX14" fmla="*/ 72980 w 754622"/>
                <a:gd name="connsiteY14" fmla="*/ 313386 h 684368"/>
                <a:gd name="connsiteX15" fmla="*/ 72980 w 754622"/>
                <a:gd name="connsiteY15" fmla="*/ 0 h 684368"/>
                <a:gd name="connsiteX16" fmla="*/ 225145 w 754622"/>
                <a:gd name="connsiteY16" fmla="*/ 0 h 684368"/>
                <a:gd name="connsiteX17" fmla="*/ 223234 w 754622"/>
                <a:gd name="connsiteY17" fmla="*/ 231820 h 684368"/>
                <a:gd name="connsiteX0" fmla="*/ 223234 w 754622"/>
                <a:gd name="connsiteY0" fmla="*/ 231820 h 686997"/>
                <a:gd name="connsiteX1" fmla="*/ 459347 w 754622"/>
                <a:gd name="connsiteY1" fmla="*/ 231820 h 686997"/>
                <a:gd name="connsiteX2" fmla="*/ 459347 w 754622"/>
                <a:gd name="connsiteY2" fmla="*/ 81567 h 686997"/>
                <a:gd name="connsiteX3" fmla="*/ 682580 w 754622"/>
                <a:gd name="connsiteY3" fmla="*/ 81567 h 686997"/>
                <a:gd name="connsiteX4" fmla="*/ 682580 w 754622"/>
                <a:gd name="connsiteY4" fmla="*/ 150757 h 686997"/>
                <a:gd name="connsiteX5" fmla="*/ 754622 w 754622"/>
                <a:gd name="connsiteY5" fmla="*/ 150758 h 686997"/>
                <a:gd name="connsiteX6" fmla="*/ 749860 w 754622"/>
                <a:gd name="connsiteY6" fmla="*/ 388279 h 686997"/>
                <a:gd name="connsiteX7" fmla="*/ 601014 w 754622"/>
                <a:gd name="connsiteY7" fmla="*/ 390660 h 686997"/>
                <a:gd name="connsiteX8" fmla="*/ 601014 w 754622"/>
                <a:gd name="connsiteY8" fmla="*/ 613893 h 686997"/>
                <a:gd name="connsiteX9" fmla="*/ 300507 w 754622"/>
                <a:gd name="connsiteY9" fmla="*/ 613893 h 686997"/>
                <a:gd name="connsiteX10" fmla="*/ 72944 w 754622"/>
                <a:gd name="connsiteY10" fmla="*/ 610484 h 686997"/>
                <a:gd name="connsiteX11" fmla="*/ 67748 w 754622"/>
                <a:gd name="connsiteY11" fmla="*/ 677854 h 686997"/>
                <a:gd name="connsiteX12" fmla="*/ 0 w 754622"/>
                <a:gd name="connsiteY12" fmla="*/ 678288 h 686997"/>
                <a:gd name="connsiteX13" fmla="*/ 0 w 754622"/>
                <a:gd name="connsiteY13" fmla="*/ 313386 h 686997"/>
                <a:gd name="connsiteX14" fmla="*/ 72980 w 754622"/>
                <a:gd name="connsiteY14" fmla="*/ 313386 h 686997"/>
                <a:gd name="connsiteX15" fmla="*/ 72980 w 754622"/>
                <a:gd name="connsiteY15" fmla="*/ 0 h 686997"/>
                <a:gd name="connsiteX16" fmla="*/ 225145 w 754622"/>
                <a:gd name="connsiteY16" fmla="*/ 0 h 686997"/>
                <a:gd name="connsiteX17" fmla="*/ 223234 w 754622"/>
                <a:gd name="connsiteY17" fmla="*/ 231820 h 686997"/>
                <a:gd name="connsiteX0" fmla="*/ 223234 w 754622"/>
                <a:gd name="connsiteY0" fmla="*/ 231820 h 678288"/>
                <a:gd name="connsiteX1" fmla="*/ 459347 w 754622"/>
                <a:gd name="connsiteY1" fmla="*/ 231820 h 678288"/>
                <a:gd name="connsiteX2" fmla="*/ 459347 w 754622"/>
                <a:gd name="connsiteY2" fmla="*/ 81567 h 678288"/>
                <a:gd name="connsiteX3" fmla="*/ 682580 w 754622"/>
                <a:gd name="connsiteY3" fmla="*/ 81567 h 678288"/>
                <a:gd name="connsiteX4" fmla="*/ 682580 w 754622"/>
                <a:gd name="connsiteY4" fmla="*/ 150757 h 678288"/>
                <a:gd name="connsiteX5" fmla="*/ 754622 w 754622"/>
                <a:gd name="connsiteY5" fmla="*/ 150758 h 678288"/>
                <a:gd name="connsiteX6" fmla="*/ 749860 w 754622"/>
                <a:gd name="connsiteY6" fmla="*/ 388279 h 678288"/>
                <a:gd name="connsiteX7" fmla="*/ 601014 w 754622"/>
                <a:gd name="connsiteY7" fmla="*/ 390660 h 678288"/>
                <a:gd name="connsiteX8" fmla="*/ 601014 w 754622"/>
                <a:gd name="connsiteY8" fmla="*/ 613893 h 678288"/>
                <a:gd name="connsiteX9" fmla="*/ 300507 w 754622"/>
                <a:gd name="connsiteY9" fmla="*/ 613893 h 678288"/>
                <a:gd name="connsiteX10" fmla="*/ 72944 w 754622"/>
                <a:gd name="connsiteY10" fmla="*/ 610484 h 678288"/>
                <a:gd name="connsiteX11" fmla="*/ 67748 w 754622"/>
                <a:gd name="connsiteY11" fmla="*/ 677854 h 678288"/>
                <a:gd name="connsiteX12" fmla="*/ 0 w 754622"/>
                <a:gd name="connsiteY12" fmla="*/ 678288 h 678288"/>
                <a:gd name="connsiteX13" fmla="*/ 0 w 754622"/>
                <a:gd name="connsiteY13" fmla="*/ 313386 h 678288"/>
                <a:gd name="connsiteX14" fmla="*/ 72980 w 754622"/>
                <a:gd name="connsiteY14" fmla="*/ 313386 h 678288"/>
                <a:gd name="connsiteX15" fmla="*/ 72980 w 754622"/>
                <a:gd name="connsiteY15" fmla="*/ 0 h 678288"/>
                <a:gd name="connsiteX16" fmla="*/ 225145 w 754622"/>
                <a:gd name="connsiteY16" fmla="*/ 0 h 678288"/>
                <a:gd name="connsiteX17" fmla="*/ 223234 w 754622"/>
                <a:gd name="connsiteY17" fmla="*/ 231820 h 678288"/>
                <a:gd name="connsiteX0" fmla="*/ 223234 w 754622"/>
                <a:gd name="connsiteY0" fmla="*/ 231820 h 687379"/>
                <a:gd name="connsiteX1" fmla="*/ 459347 w 754622"/>
                <a:gd name="connsiteY1" fmla="*/ 231820 h 687379"/>
                <a:gd name="connsiteX2" fmla="*/ 459347 w 754622"/>
                <a:gd name="connsiteY2" fmla="*/ 81567 h 687379"/>
                <a:gd name="connsiteX3" fmla="*/ 682580 w 754622"/>
                <a:gd name="connsiteY3" fmla="*/ 81567 h 687379"/>
                <a:gd name="connsiteX4" fmla="*/ 682580 w 754622"/>
                <a:gd name="connsiteY4" fmla="*/ 150757 h 687379"/>
                <a:gd name="connsiteX5" fmla="*/ 754622 w 754622"/>
                <a:gd name="connsiteY5" fmla="*/ 150758 h 687379"/>
                <a:gd name="connsiteX6" fmla="*/ 749860 w 754622"/>
                <a:gd name="connsiteY6" fmla="*/ 388279 h 687379"/>
                <a:gd name="connsiteX7" fmla="*/ 601014 w 754622"/>
                <a:gd name="connsiteY7" fmla="*/ 390660 h 687379"/>
                <a:gd name="connsiteX8" fmla="*/ 601014 w 754622"/>
                <a:gd name="connsiteY8" fmla="*/ 613893 h 687379"/>
                <a:gd name="connsiteX9" fmla="*/ 300507 w 754622"/>
                <a:gd name="connsiteY9" fmla="*/ 613893 h 687379"/>
                <a:gd name="connsiteX10" fmla="*/ 72944 w 754622"/>
                <a:gd name="connsiteY10" fmla="*/ 610484 h 687379"/>
                <a:gd name="connsiteX11" fmla="*/ 72511 w 754622"/>
                <a:gd name="connsiteY11" fmla="*/ 687379 h 687379"/>
                <a:gd name="connsiteX12" fmla="*/ 0 w 754622"/>
                <a:gd name="connsiteY12" fmla="*/ 678288 h 687379"/>
                <a:gd name="connsiteX13" fmla="*/ 0 w 754622"/>
                <a:gd name="connsiteY13" fmla="*/ 313386 h 687379"/>
                <a:gd name="connsiteX14" fmla="*/ 72980 w 754622"/>
                <a:gd name="connsiteY14" fmla="*/ 313386 h 687379"/>
                <a:gd name="connsiteX15" fmla="*/ 72980 w 754622"/>
                <a:gd name="connsiteY15" fmla="*/ 0 h 687379"/>
                <a:gd name="connsiteX16" fmla="*/ 225145 w 754622"/>
                <a:gd name="connsiteY16" fmla="*/ 0 h 687379"/>
                <a:gd name="connsiteX17" fmla="*/ 223234 w 754622"/>
                <a:gd name="connsiteY17" fmla="*/ 231820 h 687379"/>
                <a:gd name="connsiteX0" fmla="*/ 225616 w 757004"/>
                <a:gd name="connsiteY0" fmla="*/ 231820 h 687379"/>
                <a:gd name="connsiteX1" fmla="*/ 461729 w 757004"/>
                <a:gd name="connsiteY1" fmla="*/ 231820 h 687379"/>
                <a:gd name="connsiteX2" fmla="*/ 461729 w 757004"/>
                <a:gd name="connsiteY2" fmla="*/ 81567 h 687379"/>
                <a:gd name="connsiteX3" fmla="*/ 684962 w 757004"/>
                <a:gd name="connsiteY3" fmla="*/ 81567 h 687379"/>
                <a:gd name="connsiteX4" fmla="*/ 684962 w 757004"/>
                <a:gd name="connsiteY4" fmla="*/ 150757 h 687379"/>
                <a:gd name="connsiteX5" fmla="*/ 757004 w 757004"/>
                <a:gd name="connsiteY5" fmla="*/ 150758 h 687379"/>
                <a:gd name="connsiteX6" fmla="*/ 752242 w 757004"/>
                <a:gd name="connsiteY6" fmla="*/ 388279 h 687379"/>
                <a:gd name="connsiteX7" fmla="*/ 603396 w 757004"/>
                <a:gd name="connsiteY7" fmla="*/ 390660 h 687379"/>
                <a:gd name="connsiteX8" fmla="*/ 603396 w 757004"/>
                <a:gd name="connsiteY8" fmla="*/ 613893 h 687379"/>
                <a:gd name="connsiteX9" fmla="*/ 302889 w 757004"/>
                <a:gd name="connsiteY9" fmla="*/ 613893 h 687379"/>
                <a:gd name="connsiteX10" fmla="*/ 75326 w 757004"/>
                <a:gd name="connsiteY10" fmla="*/ 610484 h 687379"/>
                <a:gd name="connsiteX11" fmla="*/ 74893 w 757004"/>
                <a:gd name="connsiteY11" fmla="*/ 687379 h 687379"/>
                <a:gd name="connsiteX12" fmla="*/ 0 w 757004"/>
                <a:gd name="connsiteY12" fmla="*/ 685432 h 687379"/>
                <a:gd name="connsiteX13" fmla="*/ 2382 w 757004"/>
                <a:gd name="connsiteY13" fmla="*/ 313386 h 687379"/>
                <a:gd name="connsiteX14" fmla="*/ 75362 w 757004"/>
                <a:gd name="connsiteY14" fmla="*/ 313386 h 687379"/>
                <a:gd name="connsiteX15" fmla="*/ 75362 w 757004"/>
                <a:gd name="connsiteY15" fmla="*/ 0 h 687379"/>
                <a:gd name="connsiteX16" fmla="*/ 227527 w 757004"/>
                <a:gd name="connsiteY16" fmla="*/ 0 h 687379"/>
                <a:gd name="connsiteX17" fmla="*/ 225616 w 757004"/>
                <a:gd name="connsiteY17" fmla="*/ 231820 h 687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004" h="687379">
                  <a:moveTo>
                    <a:pt x="225616" y="231820"/>
                  </a:moveTo>
                  <a:lnTo>
                    <a:pt x="461729" y="231820"/>
                  </a:lnTo>
                  <a:lnTo>
                    <a:pt x="461729" y="81567"/>
                  </a:lnTo>
                  <a:lnTo>
                    <a:pt x="684962" y="81567"/>
                  </a:lnTo>
                  <a:lnTo>
                    <a:pt x="684962" y="150757"/>
                  </a:lnTo>
                  <a:lnTo>
                    <a:pt x="757004" y="150758"/>
                  </a:lnTo>
                  <a:cubicBezTo>
                    <a:pt x="755417" y="231519"/>
                    <a:pt x="753829" y="307518"/>
                    <a:pt x="752242" y="388279"/>
                  </a:cubicBezTo>
                  <a:lnTo>
                    <a:pt x="603396" y="390660"/>
                  </a:lnTo>
                  <a:lnTo>
                    <a:pt x="603396" y="613893"/>
                  </a:lnTo>
                  <a:lnTo>
                    <a:pt x="302889" y="613893"/>
                  </a:lnTo>
                  <a:lnTo>
                    <a:pt x="75326" y="610484"/>
                  </a:lnTo>
                  <a:cubicBezTo>
                    <a:pt x="70780" y="647878"/>
                    <a:pt x="78790" y="665571"/>
                    <a:pt x="74893" y="687379"/>
                  </a:cubicBezTo>
                  <a:lnTo>
                    <a:pt x="0" y="685432"/>
                  </a:lnTo>
                  <a:lnTo>
                    <a:pt x="2382" y="313386"/>
                  </a:lnTo>
                  <a:lnTo>
                    <a:pt x="75362" y="313386"/>
                  </a:lnTo>
                  <a:lnTo>
                    <a:pt x="75362" y="0"/>
                  </a:lnTo>
                  <a:lnTo>
                    <a:pt x="227527" y="0"/>
                  </a:lnTo>
                  <a:lnTo>
                    <a:pt x="225616" y="231820"/>
                  </a:lnTo>
                  <a:close/>
                </a:path>
              </a:pathLst>
            </a:cu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203848" y="3181588"/>
              <a:ext cx="1337226" cy="646331"/>
            </a:xfrm>
            <a:prstGeom prst="rect">
              <a:avLst/>
            </a:prstGeom>
            <a:noFill/>
          </p:spPr>
          <p:txBody>
            <a:bodyPr wrap="none" rtlCol="0">
              <a:spAutoFit/>
            </a:bodyPr>
            <a:lstStyle/>
            <a:p>
              <a:pPr algn="ctr"/>
              <a:r>
                <a:rPr lang="en-US" dirty="0" smtClean="0"/>
                <a:t>Floating</a:t>
              </a:r>
            </a:p>
            <a:p>
              <a:pPr algn="ctr"/>
              <a:r>
                <a:rPr lang="en-US" dirty="0" smtClean="0"/>
                <a:t>component</a:t>
              </a:r>
              <a:endParaRPr lang="en-US" dirty="0"/>
            </a:p>
          </p:txBody>
        </p:sp>
        <p:sp>
          <p:nvSpPr>
            <p:cNvPr id="22" name="Right Arrow 21"/>
            <p:cNvSpPr/>
            <p:nvPr/>
          </p:nvSpPr>
          <p:spPr>
            <a:xfrm rot="13155437">
              <a:off x="2730429" y="3105879"/>
              <a:ext cx="659569" cy="2143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6" name="hump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0526" t="7110" r="12283" b="11118"/>
          <a:stretch/>
        </p:blipFill>
        <p:spPr>
          <a:xfrm>
            <a:off x="685801" y="971550"/>
            <a:ext cx="3352800" cy="3505199"/>
          </a:xfrm>
          <a:prstGeom prst="rect">
            <a:avLst/>
          </a:prstGeom>
        </p:spPr>
      </p:pic>
    </p:spTree>
    <p:extLst>
      <p:ext uri="{BB962C8B-B14F-4D97-AF65-F5344CB8AC3E}">
        <p14:creationId xmlns:p14="http://schemas.microsoft.com/office/powerpoint/2010/main" val="4153354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6" fill="hold"/>
                                        <p:tgtEl>
                                          <p:spTgt spid="6"/>
                                        </p:tgtEl>
                                      </p:cBhvr>
                                    </p:cmd>
                                  </p:childTnLst>
                                </p:cTn>
                              </p:par>
                            </p:childTnLst>
                          </p:cTn>
                        </p:par>
                        <p:par>
                          <p:cTn id="7" fill="hold">
                            <p:stCondLst>
                              <p:cond delay="2966"/>
                            </p:stCondLst>
                            <p:childTnLst>
                              <p:par>
                                <p:cTn id="8" presetID="22" presetClass="exit" presetSubtype="8" fill="hold" nodeType="afterEffect">
                                  <p:stCondLst>
                                    <p:cond delay="500"/>
                                  </p:stCondLst>
                                  <p:childTnLst>
                                    <p:animEffect transition="out" filter="wipe(left)">
                                      <p:cBhvr>
                                        <p:cTn id="9" dur="2000"/>
                                        <p:tgtEl>
                                          <p:spTgt spid="6"/>
                                        </p:tgtEl>
                                      </p:cBhvr>
                                    </p:animEffect>
                                    <p:set>
                                      <p:cBhvr>
                                        <p:cTn id="10" dur="1" fill="hold">
                                          <p:stCondLst>
                                            <p:cond delay="1999"/>
                                          </p:stCondLst>
                                        </p:cTn>
                                        <p:tgtEl>
                                          <p:spTgt spid="6"/>
                                        </p:tgtEl>
                                        <p:attrNameLst>
                                          <p:attrName>style.visibility</p:attrName>
                                        </p:attrNameLst>
                                      </p:cBhvr>
                                      <p:to>
                                        <p:strVal val="hidden"/>
                                      </p:to>
                                    </p:set>
                                    <p:cmd type="call" cmd="stop">
                                      <p:cBhvr>
                                        <p:cTn id="11" dur="1">
                                          <p:stCondLst>
                                            <p:cond delay="1999"/>
                                          </p:stCondLst>
                                        </p:cTn>
                                        <p:tgtEl>
                                          <p:spTgt spid="6"/>
                                        </p:tgtEl>
                                      </p:cBhvr>
                                    </p:cmd>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2"/>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6" fill="hold" display="0">
                  <p:stCondLst>
                    <p:cond delay="indefinite"/>
                  </p:stCondLst>
                </p:cTn>
                <p:tgtEl>
                  <p:spTgt spid="6"/>
                </p:tgtEl>
              </p:cMediaNode>
            </p:video>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Optimal plane heuristic</a:t>
            </a:r>
            <a:endParaRPr lang="en-US" dirty="0"/>
          </a:p>
        </p:txBody>
      </p:sp>
      <p:pic>
        <p:nvPicPr>
          <p:cNvPr id="37" name="Content Placeholder 3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85799" y="971549"/>
            <a:ext cx="2956034" cy="3428999"/>
          </a:xfrm>
        </p:spPr>
      </p:pic>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13</a:t>
            </a:fld>
            <a:endParaRPr lang="en-US" dirty="0"/>
          </a:p>
        </p:txBody>
      </p:sp>
      <p:pic>
        <p:nvPicPr>
          <p:cNvPr id="53" name="Content Placeholder 36"/>
          <p:cNvPicPr>
            <a:picLocks noChangeAspect="1"/>
          </p:cNvPicPr>
          <p:nvPr/>
        </p:nvPicPr>
        <p:blipFill rotWithShape="1">
          <a:blip r:embed="rId4" cstate="print">
            <a:extLst>
              <a:ext uri="{28A0092B-C50C-407E-A947-70E740481C1C}">
                <a14:useLocalDpi xmlns:a14="http://schemas.microsoft.com/office/drawing/2010/main" val="0"/>
              </a:ext>
            </a:extLst>
          </a:blip>
          <a:srcRect l="46400" r="7199"/>
          <a:stretch/>
        </p:blipFill>
        <p:spPr>
          <a:xfrm>
            <a:off x="2057401" y="971552"/>
            <a:ext cx="1371600" cy="3428998"/>
          </a:xfrm>
          <a:prstGeom prst="rect">
            <a:avLst/>
          </a:prstGeom>
        </p:spPr>
      </p:pic>
      <p:pic>
        <p:nvPicPr>
          <p:cNvPr id="39" name="Content Placeholder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 y="971551"/>
            <a:ext cx="2956033" cy="3428999"/>
          </a:xfrm>
          <a:prstGeom prst="rect">
            <a:avLst/>
          </a:prstGeom>
        </p:spPr>
      </p:pic>
      <p:cxnSp>
        <p:nvCxnSpPr>
          <p:cNvPr id="41" name="Straight Connector 40"/>
          <p:cNvCxnSpPr/>
          <p:nvPr/>
        </p:nvCxnSpPr>
        <p:spPr>
          <a:xfrm>
            <a:off x="3733800" y="1047750"/>
            <a:ext cx="0" cy="3276600"/>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71" name="Content Placeholder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798" y="971550"/>
            <a:ext cx="2956033" cy="3428998"/>
          </a:xfrm>
          <a:prstGeom prst="rect">
            <a:avLst/>
          </a:prstGeom>
        </p:spPr>
      </p:pic>
      <p:cxnSp>
        <p:nvCxnSpPr>
          <p:cNvPr id="26" name="Straight Connector 25"/>
          <p:cNvCxnSpPr/>
          <p:nvPr/>
        </p:nvCxnSpPr>
        <p:spPr>
          <a:xfrm>
            <a:off x="2103120" y="1070610"/>
            <a:ext cx="0" cy="3276600"/>
          </a:xfrm>
          <a:prstGeom prst="line">
            <a:avLst/>
          </a:prstGeom>
          <a:ln w="19050">
            <a:solidFill>
              <a:srgbClr val="99CC33"/>
            </a:solidFill>
            <a:prstDash val="dash"/>
          </a:ln>
        </p:spPr>
        <p:style>
          <a:lnRef idx="1">
            <a:schemeClr val="accent3"/>
          </a:lnRef>
          <a:fillRef idx="0">
            <a:schemeClr val="accent3"/>
          </a:fillRef>
          <a:effectRef idx="0">
            <a:schemeClr val="accent3"/>
          </a:effectRef>
          <a:fontRef idx="minor">
            <a:schemeClr val="tx1"/>
          </a:fontRef>
        </p:style>
      </p:cxnSp>
      <p:sp>
        <p:nvSpPr>
          <p:cNvPr id="44" name="Oval 43"/>
          <p:cNvSpPr/>
          <p:nvPr/>
        </p:nvSpPr>
        <p:spPr>
          <a:xfrm>
            <a:off x="2057400" y="4171950"/>
            <a:ext cx="91440" cy="9144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7" name="Straight Arrow Connector 6"/>
          <p:cNvCxnSpPr/>
          <p:nvPr/>
        </p:nvCxnSpPr>
        <p:spPr>
          <a:xfrm flipV="1">
            <a:off x="5181600" y="2647950"/>
            <a:ext cx="0" cy="1447800"/>
          </a:xfrm>
          <a:prstGeom prst="straightConnector1">
            <a:avLst/>
          </a:prstGeom>
          <a:ln w="25400">
            <a:headEnd w="med" len="lg"/>
            <a:tailEnd type="triangle" w="med" len="lg"/>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5181600" y="4095750"/>
            <a:ext cx="2979440" cy="0"/>
          </a:xfrm>
          <a:prstGeom prst="straightConnector1">
            <a:avLst/>
          </a:prstGeom>
          <a:ln w="25400">
            <a:headEnd w="med" len="lg"/>
            <a:tailEnd type="triangle" w="med" len="lg"/>
          </a:ln>
        </p:spPr>
        <p:style>
          <a:lnRef idx="1">
            <a:schemeClr val="dk1"/>
          </a:lnRef>
          <a:fillRef idx="0">
            <a:schemeClr val="dk1"/>
          </a:fillRef>
          <a:effectRef idx="0">
            <a:schemeClr val="dk1"/>
          </a:effectRef>
          <a:fontRef idx="minor">
            <a:schemeClr val="tx1"/>
          </a:fontRef>
        </p:style>
      </p:cxnSp>
      <p:sp>
        <p:nvSpPr>
          <p:cNvPr id="10" name="Freeform 9"/>
          <p:cNvSpPr/>
          <p:nvPr/>
        </p:nvSpPr>
        <p:spPr>
          <a:xfrm>
            <a:off x="5322771" y="2800350"/>
            <a:ext cx="2416236" cy="1013715"/>
          </a:xfrm>
          <a:custGeom>
            <a:avLst/>
            <a:gdLst>
              <a:gd name="connsiteX0" fmla="*/ 0 w 2416228"/>
              <a:gd name="connsiteY0" fmla="*/ 0 h 1025024"/>
              <a:gd name="connsiteX1" fmla="*/ 356134 w 2416228"/>
              <a:gd name="connsiteY1" fmla="*/ 115503 h 1025024"/>
              <a:gd name="connsiteX2" fmla="*/ 625642 w 2416228"/>
              <a:gd name="connsiteY2" fmla="*/ 490888 h 1025024"/>
              <a:gd name="connsiteX3" fmla="*/ 1164656 w 2416228"/>
              <a:gd name="connsiteY3" fmla="*/ 741145 h 1025024"/>
              <a:gd name="connsiteX4" fmla="*/ 1597793 w 2416228"/>
              <a:gd name="connsiteY4" fmla="*/ 1010652 h 1025024"/>
              <a:gd name="connsiteX5" fmla="*/ 2069431 w 2416228"/>
              <a:gd name="connsiteY5" fmla="*/ 952901 h 1025024"/>
              <a:gd name="connsiteX6" fmla="*/ 2261936 w 2416228"/>
              <a:gd name="connsiteY6" fmla="*/ 654518 h 1025024"/>
              <a:gd name="connsiteX7" fmla="*/ 2415941 w 2416228"/>
              <a:gd name="connsiteY7" fmla="*/ 548640 h 1025024"/>
              <a:gd name="connsiteX8" fmla="*/ 2223435 w 2416228"/>
              <a:gd name="connsiteY8" fmla="*/ 519764 h 1025024"/>
              <a:gd name="connsiteX0" fmla="*/ 0 w 2416228"/>
              <a:gd name="connsiteY0" fmla="*/ 0 h 1025024"/>
              <a:gd name="connsiteX1" fmla="*/ 356134 w 2416228"/>
              <a:gd name="connsiteY1" fmla="*/ 115503 h 1025024"/>
              <a:gd name="connsiteX2" fmla="*/ 625642 w 2416228"/>
              <a:gd name="connsiteY2" fmla="*/ 490888 h 1025024"/>
              <a:gd name="connsiteX3" fmla="*/ 1164656 w 2416228"/>
              <a:gd name="connsiteY3" fmla="*/ 741145 h 1025024"/>
              <a:gd name="connsiteX4" fmla="*/ 1597793 w 2416228"/>
              <a:gd name="connsiteY4" fmla="*/ 1010652 h 1025024"/>
              <a:gd name="connsiteX5" fmla="*/ 2069431 w 2416228"/>
              <a:gd name="connsiteY5" fmla="*/ 952901 h 1025024"/>
              <a:gd name="connsiteX6" fmla="*/ 2261936 w 2416228"/>
              <a:gd name="connsiteY6" fmla="*/ 654518 h 1025024"/>
              <a:gd name="connsiteX7" fmla="*/ 2415941 w 2416228"/>
              <a:gd name="connsiteY7" fmla="*/ 548640 h 1025024"/>
              <a:gd name="connsiteX0" fmla="*/ 0 w 2416236"/>
              <a:gd name="connsiteY0" fmla="*/ 0 h 1013939"/>
              <a:gd name="connsiteX1" fmla="*/ 356134 w 2416236"/>
              <a:gd name="connsiteY1" fmla="*/ 115503 h 1013939"/>
              <a:gd name="connsiteX2" fmla="*/ 625642 w 2416236"/>
              <a:gd name="connsiteY2" fmla="*/ 490888 h 1013939"/>
              <a:gd name="connsiteX3" fmla="*/ 1164656 w 2416236"/>
              <a:gd name="connsiteY3" fmla="*/ 741145 h 1013939"/>
              <a:gd name="connsiteX4" fmla="*/ 1597793 w 2416236"/>
              <a:gd name="connsiteY4" fmla="*/ 1010652 h 1013939"/>
              <a:gd name="connsiteX5" fmla="*/ 2050180 w 2416236"/>
              <a:gd name="connsiteY5" fmla="*/ 875899 h 1013939"/>
              <a:gd name="connsiteX6" fmla="*/ 2261936 w 2416236"/>
              <a:gd name="connsiteY6" fmla="*/ 654518 h 1013939"/>
              <a:gd name="connsiteX7" fmla="*/ 2415941 w 2416236"/>
              <a:gd name="connsiteY7" fmla="*/ 548640 h 1013939"/>
              <a:gd name="connsiteX0" fmla="*/ 0 w 2416236"/>
              <a:gd name="connsiteY0" fmla="*/ 0 h 1014219"/>
              <a:gd name="connsiteX1" fmla="*/ 356134 w 2416236"/>
              <a:gd name="connsiteY1" fmla="*/ 115503 h 1014219"/>
              <a:gd name="connsiteX2" fmla="*/ 625642 w 2416236"/>
              <a:gd name="connsiteY2" fmla="*/ 490888 h 1014219"/>
              <a:gd name="connsiteX3" fmla="*/ 1164656 w 2416236"/>
              <a:gd name="connsiteY3" fmla="*/ 741145 h 1014219"/>
              <a:gd name="connsiteX4" fmla="*/ 1597793 w 2416236"/>
              <a:gd name="connsiteY4" fmla="*/ 1010652 h 1014219"/>
              <a:gd name="connsiteX5" fmla="*/ 2050180 w 2416236"/>
              <a:gd name="connsiteY5" fmla="*/ 875899 h 1014219"/>
              <a:gd name="connsiteX6" fmla="*/ 2261936 w 2416236"/>
              <a:gd name="connsiteY6" fmla="*/ 654518 h 1014219"/>
              <a:gd name="connsiteX7" fmla="*/ 2415941 w 2416236"/>
              <a:gd name="connsiteY7" fmla="*/ 548640 h 1014219"/>
              <a:gd name="connsiteX0" fmla="*/ 0 w 2416236"/>
              <a:gd name="connsiteY0" fmla="*/ 0 h 1014219"/>
              <a:gd name="connsiteX1" fmla="*/ 356134 w 2416236"/>
              <a:gd name="connsiteY1" fmla="*/ 115503 h 1014219"/>
              <a:gd name="connsiteX2" fmla="*/ 625642 w 2416236"/>
              <a:gd name="connsiteY2" fmla="*/ 490888 h 1014219"/>
              <a:gd name="connsiteX3" fmla="*/ 1000335 w 2416236"/>
              <a:gd name="connsiteY3" fmla="*/ 654050 h 1014219"/>
              <a:gd name="connsiteX4" fmla="*/ 1164656 w 2416236"/>
              <a:gd name="connsiteY4" fmla="*/ 741145 h 1014219"/>
              <a:gd name="connsiteX5" fmla="*/ 1597793 w 2416236"/>
              <a:gd name="connsiteY5" fmla="*/ 1010652 h 1014219"/>
              <a:gd name="connsiteX6" fmla="*/ 2050180 w 2416236"/>
              <a:gd name="connsiteY6" fmla="*/ 875899 h 1014219"/>
              <a:gd name="connsiteX7" fmla="*/ 2261936 w 2416236"/>
              <a:gd name="connsiteY7" fmla="*/ 654518 h 1014219"/>
              <a:gd name="connsiteX8" fmla="*/ 2415941 w 2416236"/>
              <a:gd name="connsiteY8" fmla="*/ 548640 h 1014219"/>
              <a:gd name="connsiteX0" fmla="*/ 0 w 2416236"/>
              <a:gd name="connsiteY0" fmla="*/ 0 h 1014219"/>
              <a:gd name="connsiteX1" fmla="*/ 356134 w 2416236"/>
              <a:gd name="connsiteY1" fmla="*/ 115503 h 1014219"/>
              <a:gd name="connsiteX2" fmla="*/ 625642 w 2416236"/>
              <a:gd name="connsiteY2" fmla="*/ 490888 h 1014219"/>
              <a:gd name="connsiteX3" fmla="*/ 862877 w 2416236"/>
              <a:gd name="connsiteY3" fmla="*/ 809438 h 1014219"/>
              <a:gd name="connsiteX4" fmla="*/ 1164656 w 2416236"/>
              <a:gd name="connsiteY4" fmla="*/ 741145 h 1014219"/>
              <a:gd name="connsiteX5" fmla="*/ 1597793 w 2416236"/>
              <a:gd name="connsiteY5" fmla="*/ 1010652 h 1014219"/>
              <a:gd name="connsiteX6" fmla="*/ 2050180 w 2416236"/>
              <a:gd name="connsiteY6" fmla="*/ 875899 h 1014219"/>
              <a:gd name="connsiteX7" fmla="*/ 2261936 w 2416236"/>
              <a:gd name="connsiteY7" fmla="*/ 654518 h 1014219"/>
              <a:gd name="connsiteX8" fmla="*/ 2415941 w 2416236"/>
              <a:gd name="connsiteY8" fmla="*/ 548640 h 1014219"/>
              <a:gd name="connsiteX0" fmla="*/ 0 w 2416236"/>
              <a:gd name="connsiteY0" fmla="*/ 0 h 1013715"/>
              <a:gd name="connsiteX1" fmla="*/ 356134 w 2416236"/>
              <a:gd name="connsiteY1" fmla="*/ 115503 h 1013715"/>
              <a:gd name="connsiteX2" fmla="*/ 625642 w 2416236"/>
              <a:gd name="connsiteY2" fmla="*/ 490888 h 1013715"/>
              <a:gd name="connsiteX3" fmla="*/ 862877 w 2416236"/>
              <a:gd name="connsiteY3" fmla="*/ 809438 h 1013715"/>
              <a:gd name="connsiteX4" fmla="*/ 1266256 w 2416236"/>
              <a:gd name="connsiteY4" fmla="*/ 753097 h 1013715"/>
              <a:gd name="connsiteX5" fmla="*/ 1597793 w 2416236"/>
              <a:gd name="connsiteY5" fmla="*/ 1010652 h 1013715"/>
              <a:gd name="connsiteX6" fmla="*/ 2050180 w 2416236"/>
              <a:gd name="connsiteY6" fmla="*/ 875899 h 1013715"/>
              <a:gd name="connsiteX7" fmla="*/ 2261936 w 2416236"/>
              <a:gd name="connsiteY7" fmla="*/ 654518 h 1013715"/>
              <a:gd name="connsiteX8" fmla="*/ 2415941 w 2416236"/>
              <a:gd name="connsiteY8" fmla="*/ 548640 h 1013715"/>
              <a:gd name="connsiteX0" fmla="*/ 0 w 2416236"/>
              <a:gd name="connsiteY0" fmla="*/ 0 h 1013715"/>
              <a:gd name="connsiteX1" fmla="*/ 356134 w 2416236"/>
              <a:gd name="connsiteY1" fmla="*/ 115503 h 1013715"/>
              <a:gd name="connsiteX2" fmla="*/ 625642 w 2416236"/>
              <a:gd name="connsiteY2" fmla="*/ 490888 h 1013715"/>
              <a:gd name="connsiteX3" fmla="*/ 862877 w 2416236"/>
              <a:gd name="connsiteY3" fmla="*/ 661392 h 1013715"/>
              <a:gd name="connsiteX4" fmla="*/ 1266256 w 2416236"/>
              <a:gd name="connsiteY4" fmla="*/ 753097 h 1013715"/>
              <a:gd name="connsiteX5" fmla="*/ 1597793 w 2416236"/>
              <a:gd name="connsiteY5" fmla="*/ 1010652 h 1013715"/>
              <a:gd name="connsiteX6" fmla="*/ 2050180 w 2416236"/>
              <a:gd name="connsiteY6" fmla="*/ 875899 h 1013715"/>
              <a:gd name="connsiteX7" fmla="*/ 2261936 w 2416236"/>
              <a:gd name="connsiteY7" fmla="*/ 654518 h 1013715"/>
              <a:gd name="connsiteX8" fmla="*/ 2415941 w 2416236"/>
              <a:gd name="connsiteY8" fmla="*/ 548640 h 101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6236" h="1013715">
                <a:moveTo>
                  <a:pt x="0" y="0"/>
                </a:moveTo>
                <a:cubicBezTo>
                  <a:pt x="125930" y="16844"/>
                  <a:pt x="251860" y="33688"/>
                  <a:pt x="356134" y="115503"/>
                </a:cubicBezTo>
                <a:cubicBezTo>
                  <a:pt x="460408" y="197318"/>
                  <a:pt x="541185" y="399907"/>
                  <a:pt x="625642" y="490888"/>
                </a:cubicBezTo>
                <a:cubicBezTo>
                  <a:pt x="710099" y="581869"/>
                  <a:pt x="773041" y="619683"/>
                  <a:pt x="862877" y="661392"/>
                </a:cubicBezTo>
                <a:cubicBezTo>
                  <a:pt x="952713" y="703101"/>
                  <a:pt x="1143770" y="694887"/>
                  <a:pt x="1266256" y="753097"/>
                </a:cubicBezTo>
                <a:cubicBezTo>
                  <a:pt x="1388742" y="811307"/>
                  <a:pt x="1467139" y="990185"/>
                  <a:pt x="1597793" y="1010652"/>
                </a:cubicBezTo>
                <a:cubicBezTo>
                  <a:pt x="1728447" y="1031119"/>
                  <a:pt x="1862488" y="944880"/>
                  <a:pt x="2050180" y="875899"/>
                </a:cubicBezTo>
                <a:cubicBezTo>
                  <a:pt x="2237872" y="806918"/>
                  <a:pt x="2200976" y="709061"/>
                  <a:pt x="2261936" y="654518"/>
                </a:cubicBezTo>
                <a:cubicBezTo>
                  <a:pt x="2322896" y="599975"/>
                  <a:pt x="2422358" y="571099"/>
                  <a:pt x="2415941" y="548640"/>
                </a:cubicBezTo>
              </a:path>
            </a:pathLst>
          </a:custGeom>
          <a:ln w="25400"/>
        </p:spPr>
        <p:style>
          <a:lnRef idx="1">
            <a:schemeClr val="accent3"/>
          </a:lnRef>
          <a:fillRef idx="0">
            <a:schemeClr val="accent3"/>
          </a:fillRef>
          <a:effectRef idx="0">
            <a:schemeClr val="accent3"/>
          </a:effectRef>
          <a:fontRef idx="minor">
            <a:schemeClr val="tx1"/>
          </a:fontRef>
        </p:style>
        <p:txBody>
          <a:bodyPr rtlCol="0" anchor="ctr"/>
          <a:lstStyle/>
          <a:p>
            <a:pPr algn="ctr"/>
            <a:endParaRPr lang="en-US"/>
          </a:p>
        </p:txBody>
      </p:sp>
      <p:sp>
        <p:nvSpPr>
          <p:cNvPr id="11" name="TextBox 10"/>
          <p:cNvSpPr txBox="1"/>
          <p:nvPr/>
        </p:nvSpPr>
        <p:spPr>
          <a:xfrm>
            <a:off x="4741415" y="2221457"/>
            <a:ext cx="880369" cy="369332"/>
          </a:xfrm>
          <a:prstGeom prst="rect">
            <a:avLst/>
          </a:prstGeom>
          <a:noFill/>
        </p:spPr>
        <p:txBody>
          <a:bodyPr wrap="none" rtlCol="0">
            <a:spAutoFit/>
          </a:bodyPr>
          <a:lstStyle/>
          <a:p>
            <a:r>
              <a:rPr lang="en-US" dirty="0" smtClean="0"/>
              <a:t>Energy</a:t>
            </a:r>
            <a:endParaRPr lang="en-US" dirty="0"/>
          </a:p>
        </p:txBody>
      </p:sp>
      <p:cxnSp>
        <p:nvCxnSpPr>
          <p:cNvPr id="13" name="Straight Connector 12"/>
          <p:cNvCxnSpPr/>
          <p:nvPr/>
        </p:nvCxnSpPr>
        <p:spPr>
          <a:xfrm flipV="1">
            <a:off x="6948264" y="3813048"/>
            <a:ext cx="1176" cy="282702"/>
          </a:xfrm>
          <a:prstGeom prst="line">
            <a:avLst/>
          </a:prstGeom>
          <a:ln w="25400">
            <a:prstDash val="sysDot"/>
            <a:headEnd type="none"/>
            <a:tailEnd type="oval" w="med" len="med"/>
          </a:ln>
        </p:spPr>
        <p:style>
          <a:lnRef idx="1">
            <a:schemeClr val="accent6"/>
          </a:lnRef>
          <a:fillRef idx="0">
            <a:schemeClr val="accent6"/>
          </a:fillRef>
          <a:effectRef idx="0">
            <a:schemeClr val="accent6"/>
          </a:effectRef>
          <a:fontRef idx="minor">
            <a:schemeClr val="tx1"/>
          </a:fontRef>
        </p:style>
      </p:cxnSp>
      <p:sp>
        <p:nvSpPr>
          <p:cNvPr id="18" name="Oval 17"/>
          <p:cNvSpPr/>
          <p:nvPr/>
        </p:nvSpPr>
        <p:spPr>
          <a:xfrm>
            <a:off x="2057400" y="3089910"/>
            <a:ext cx="91440" cy="9144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12" name="Group 11"/>
          <p:cNvGrpSpPr/>
          <p:nvPr/>
        </p:nvGrpSpPr>
        <p:grpSpPr>
          <a:xfrm>
            <a:off x="2819400" y="2352675"/>
            <a:ext cx="314325" cy="447675"/>
            <a:chOff x="2819400" y="2352675"/>
            <a:chExt cx="314325" cy="447675"/>
          </a:xfrm>
        </p:grpSpPr>
        <p:sp>
          <p:nvSpPr>
            <p:cNvPr id="24" name="Oval 23"/>
            <p:cNvSpPr/>
            <p:nvPr/>
          </p:nvSpPr>
          <p:spPr>
            <a:xfrm>
              <a:off x="2835730" y="2708910"/>
              <a:ext cx="91440" cy="91440"/>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9400" y="2352675"/>
              <a:ext cx="314325" cy="438150"/>
            </a:xfrm>
            <a:prstGeom prst="rect">
              <a:avLst/>
            </a:prstGeom>
          </p:spPr>
        </p:pic>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8800" y="3790950"/>
            <a:ext cx="457200" cy="47625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3644" y="2708910"/>
            <a:ext cx="314325" cy="438150"/>
          </a:xfrm>
          <a:prstGeom prst="rect">
            <a:avLst/>
          </a:prstGeom>
        </p:spPr>
      </p:pic>
      <p:sp>
        <p:nvSpPr>
          <p:cNvPr id="15" name="Right Arrow 14"/>
          <p:cNvSpPr/>
          <p:nvPr/>
        </p:nvSpPr>
        <p:spPr>
          <a:xfrm>
            <a:off x="2159844" y="4267196"/>
            <a:ext cx="1421556" cy="228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ight Arrow 26"/>
          <p:cNvSpPr/>
          <p:nvPr/>
        </p:nvSpPr>
        <p:spPr>
          <a:xfrm rot="10800000">
            <a:off x="609600" y="4271006"/>
            <a:ext cx="1421556"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606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5" presetClass="path" presetSubtype="0" fill="hold" nodeType="clickEffect">
                                  <p:stCondLst>
                                    <p:cond delay="0"/>
                                  </p:stCondLst>
                                  <p:childTnLst>
                                    <p:animMotion origin="layout" path="M -3.33333E-6 -2.22222E-6 L -0.175 -2.22222E-6 " pathEditMode="fixed" rAng="0" ptsTypes="AA">
                                      <p:cBhvr>
                                        <p:cTn id="28" dur="3500" fill="hold"/>
                                        <p:tgtEl>
                                          <p:spTgt spid="41"/>
                                        </p:tgtEl>
                                        <p:attrNameLst>
                                          <p:attrName>ppt_x</p:attrName>
                                          <p:attrName>ppt_y</p:attrName>
                                        </p:attrNameLst>
                                      </p:cBhvr>
                                      <p:rCtr x="-8750" y="0"/>
                                    </p:animMotion>
                                  </p:childTnLst>
                                </p:cTn>
                              </p:par>
                              <p:par>
                                <p:cTn id="29" presetID="22" presetClass="entr" presetSubtype="2" fill="hold" nodeType="withEffect">
                                  <p:stCondLst>
                                    <p:cond delay="500"/>
                                  </p:stCondLst>
                                  <p:childTnLst>
                                    <p:set>
                                      <p:cBhvr>
                                        <p:cTn id="30" dur="1" fill="hold">
                                          <p:stCondLst>
                                            <p:cond delay="0"/>
                                          </p:stCondLst>
                                        </p:cTn>
                                        <p:tgtEl>
                                          <p:spTgt spid="53"/>
                                        </p:tgtEl>
                                        <p:attrNameLst>
                                          <p:attrName>style.visibility</p:attrName>
                                        </p:attrNameLst>
                                      </p:cBhvr>
                                      <p:to>
                                        <p:strVal val="visible"/>
                                      </p:to>
                                    </p:set>
                                    <p:animEffect transition="in" filter="wipe(right)">
                                      <p:cBhvr>
                                        <p:cTn id="31" dur="3700"/>
                                        <p:tgtEl>
                                          <p:spTgt spid="53"/>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3400"/>
                                        <p:tgtEl>
                                          <p:spTgt spid="10"/>
                                        </p:tgtEl>
                                      </p:cBhvr>
                                    </p:animEffect>
                                  </p:childTnLst>
                                </p:cTn>
                              </p:par>
                              <p:par>
                                <p:cTn id="35" presetID="0" presetClass="path" presetSubtype="0" fill="hold" nodeType="withEffect">
                                  <p:stCondLst>
                                    <p:cond delay="500"/>
                                  </p:stCondLst>
                                  <p:childTnLst>
                                    <p:animMotion origin="layout" path="M -8.33333E-7 4.07407E-6 L -8.33333E-7 0.0003 C -0.01302 0.00247 -0.00555 -0.00186 -0.01059 0.00555 C -0.01146 0.00833 -0.01476 0.01358 -0.01476 0.01388 C -0.01719 0.02592 -0.01389 0.0108 -0.01736 0.02314 C -0.01892 0.02592 -0.01892 0.02623 -0.02153 0.02963 C -0.02413 0.0324 -0.0309 0.04166 -0.03316 0.04444 C -0.03403 0.04475 -0.03489 0.04567 -0.03576 0.04598 L -0.03924 0.04753 C -0.03993 0.04876 -0.0408 0.05 -0.04097 0.05092 C -0.04496 0.05463 -0.04826 0.05092 -0.05191 0.04907 C -0.0559 0.05123 -0.06094 0.06111 -0.06285 0.06388 C -0.06337 0.06512 -0.06424 0.06635 -0.0651 0.06697 C -0.06701 0.06851 -0.07083 0.07253 -0.0743 0.07345 C -0.07847 0.07747 -0.08437 0.07314 -0.08854 0.07191 C -0.08941 0.07129 -0.08941 0.07284 -0.09114 0.07037 C -0.0934 0.0679 -0.09861 0.06049 -0.10035 0.0574 C -0.10104 0.05617 -0.10121 0.05401 -0.10191 0.05247 C -0.10364 0.04907 -0.10781 0.04259 -0.10781 0.0429 C -0.10989 0.03827 -0.1125 0.02839 -0.11389 0.025 C -0.11458 0.02376 -0.11562 0.02407 -0.11649 0.02314 C -0.11701 0.02284 -0.11719 0.02222 -0.11736 0.0216 " pathEditMode="relative" rAng="0" ptsTypes="AAAAAAAAAAAAAAAAAAAAAA">
                                      <p:cBhvr>
                                        <p:cTn id="36" dur="3200" fill="hold"/>
                                        <p:tgtEl>
                                          <p:spTgt spid="12"/>
                                        </p:tgtEl>
                                        <p:attrNameLst>
                                          <p:attrName>ppt_x</p:attrName>
                                          <p:attrName>ppt_y</p:attrName>
                                        </p:attrNameLst>
                                      </p:cBhvr>
                                      <p:rCtr x="-5868" y="3735"/>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15" grpId="0" animBg="1"/>
      <p:bldP spid="15" grpId="1" animBg="1"/>
      <p:bldP spid="27" grpId="0" animBg="1"/>
      <p:bldP spid="2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096572" y="512843"/>
            <a:ext cx="5023881" cy="2252209"/>
            <a:chOff x="2105444" y="1514755"/>
            <a:chExt cx="5023881" cy="2252209"/>
          </a:xfrm>
        </p:grpSpPr>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9756" t="8637" r="12196" b="22265"/>
            <a:stretch/>
          </p:blipFill>
          <p:spPr>
            <a:xfrm>
              <a:off x="4677160" y="1581150"/>
              <a:ext cx="2386860" cy="1828800"/>
            </a:xfrm>
            <a:prstGeom prst="rect">
              <a:avLst/>
            </a:prstGeom>
          </p:spPr>
        </p:pic>
        <p:sp>
          <p:nvSpPr>
            <p:cNvPr id="19" name="TextBox 18"/>
            <p:cNvSpPr txBox="1"/>
            <p:nvPr/>
          </p:nvSpPr>
          <p:spPr>
            <a:xfrm>
              <a:off x="2183550" y="3394622"/>
              <a:ext cx="2398904" cy="369332"/>
            </a:xfrm>
            <a:prstGeom prst="rect">
              <a:avLst/>
            </a:prstGeom>
            <a:noFill/>
          </p:spPr>
          <p:txBody>
            <a:bodyPr wrap="square" rtlCol="0">
              <a:spAutoFit/>
            </a:bodyPr>
            <a:lstStyle/>
            <a:p>
              <a:pPr algn="ctr"/>
              <a:r>
                <a:rPr lang="en-US" b="1" dirty="0" smtClean="0">
                  <a:solidFill>
                    <a:schemeClr val="accent6"/>
                  </a:solidFill>
                  <a:latin typeface="Trebuchet MS" panose="020B0603020202020204" pitchFamily="34" charset="0"/>
                </a:rPr>
                <a:t>inner carving</a:t>
              </a:r>
              <a:endParaRPr lang="en-US" b="1" dirty="0">
                <a:solidFill>
                  <a:schemeClr val="accent6"/>
                </a:solidFill>
                <a:latin typeface="Trebuchet MS" panose="020B0603020202020204" pitchFamily="34" charset="0"/>
              </a:endParaRPr>
            </a:p>
          </p:txBody>
        </p:sp>
        <p:sp>
          <p:nvSpPr>
            <p:cNvPr id="20" name="TextBox 19"/>
            <p:cNvSpPr txBox="1"/>
            <p:nvPr/>
          </p:nvSpPr>
          <p:spPr>
            <a:xfrm>
              <a:off x="4659799" y="3397632"/>
              <a:ext cx="2404221" cy="369332"/>
            </a:xfrm>
            <a:prstGeom prst="rect">
              <a:avLst/>
            </a:prstGeom>
            <a:noFill/>
          </p:spPr>
          <p:txBody>
            <a:bodyPr wrap="square" rtlCol="0">
              <a:spAutoFit/>
            </a:bodyPr>
            <a:lstStyle/>
            <a:p>
              <a:pPr algn="ctr"/>
              <a:r>
                <a:rPr lang="en-US" b="1" dirty="0" smtClean="0">
                  <a:solidFill>
                    <a:schemeClr val="accent1"/>
                  </a:solidFill>
                  <a:latin typeface="Trebuchet MS" panose="020B0603020202020204" pitchFamily="34" charset="0"/>
                </a:rPr>
                <a:t>shape deformation</a:t>
              </a:r>
              <a:endParaRPr lang="en-US" b="1" dirty="0">
                <a:solidFill>
                  <a:schemeClr val="accent1"/>
                </a:solidFill>
                <a:latin typeface="Trebuchet MS" panose="020B0603020202020204" pitchFamily="34" charset="0"/>
              </a:endParaRPr>
            </a:p>
          </p:txBody>
        </p:sp>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5626" t="15541" r="15083" b="15167"/>
            <a:stretch/>
          </p:blipFill>
          <p:spPr>
            <a:xfrm>
              <a:off x="2177975" y="1591103"/>
              <a:ext cx="2416521" cy="1777914"/>
            </a:xfrm>
            <a:prstGeom prst="rect">
              <a:avLst/>
            </a:prstGeom>
          </p:spPr>
        </p:pic>
        <p:sp>
          <p:nvSpPr>
            <p:cNvPr id="22" name="Rectangle 21"/>
            <p:cNvSpPr/>
            <p:nvPr/>
          </p:nvSpPr>
          <p:spPr>
            <a:xfrm>
              <a:off x="2183550" y="1578072"/>
              <a:ext cx="2398903" cy="1859360"/>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4665118" y="1578073"/>
              <a:ext cx="2398903" cy="1859359"/>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Rectangle 23"/>
            <p:cNvSpPr/>
            <p:nvPr/>
          </p:nvSpPr>
          <p:spPr>
            <a:xfrm>
              <a:off x="2105444" y="1514755"/>
              <a:ext cx="5023881" cy="2249199"/>
            </a:xfrm>
            <a:prstGeom prst="rect">
              <a:avLst/>
            </a:prstGeom>
            <a:noFill/>
            <a:ln w="19050">
              <a:solidFill>
                <a:srgbClr val="87C81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752749" y="1609967"/>
              <a:ext cx="225432" cy="149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012160" y="2175866"/>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7" name="Oval 26"/>
            <p:cNvSpPr/>
            <p:nvPr/>
          </p:nvSpPr>
          <p:spPr>
            <a:xfrm>
              <a:off x="6285364" y="2717991"/>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Oval 27"/>
            <p:cNvSpPr/>
            <p:nvPr/>
          </p:nvSpPr>
          <p:spPr>
            <a:xfrm>
              <a:off x="6705600" y="270891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9" name="Oval 28"/>
            <p:cNvSpPr/>
            <p:nvPr/>
          </p:nvSpPr>
          <p:spPr>
            <a:xfrm>
              <a:off x="5410200" y="203835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
        <p:nvSpPr>
          <p:cNvPr id="7" name="Title 6"/>
          <p:cNvSpPr>
            <a:spLocks noGrp="1"/>
          </p:cNvSpPr>
          <p:nvPr>
            <p:ph type="title"/>
          </p:nvPr>
        </p:nvSpPr>
        <p:spPr/>
        <p:txBody>
          <a:bodyPr/>
          <a:lstStyle/>
          <a:p>
            <a:r>
              <a:rPr lang="en-US" b="1" dirty="0" smtClean="0"/>
              <a:t>Shape deformation</a:t>
            </a:r>
            <a:endParaRPr lang="en-US" b="1" dirty="0"/>
          </a:p>
        </p:txBody>
      </p:sp>
      <p:sp>
        <p:nvSpPr>
          <p:cNvPr id="2" name="Rectangle 1"/>
          <p:cNvSpPr/>
          <p:nvPr/>
        </p:nvSpPr>
        <p:spPr>
          <a:xfrm>
            <a:off x="2133600" y="543898"/>
            <a:ext cx="2486885" cy="21901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193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make-it-stand">
            <a:hlinkClick r:id="" action="ppaction://media"/>
          </p:cNvPr>
          <p:cNvPicPr>
            <a:picLocks noChangeAspect="1"/>
          </p:cNvPicPr>
          <p:nvPr>
            <a:videoFile r:link="rId1"/>
            <p:extLst>
              <p:ext uri="{DAA4B4D4-6D71-4841-9C94-3DE7FCFB9230}">
                <p14:media xmlns:p14="http://schemas.microsoft.com/office/powerpoint/2010/main" r:embed="rId2">
                  <p14:trim st="48486" end="146819.6666"/>
                </p14:media>
              </p:ext>
            </p:extLst>
          </p:nvPr>
        </p:nvPicPr>
        <p:blipFill rotWithShape="1">
          <a:blip r:embed="rId5"/>
          <a:srcRect l="25793" t="11464" r="27228" b="16480"/>
          <a:stretch>
            <a:fillRect/>
          </a:stretch>
        </p:blipFill>
        <p:spPr>
          <a:xfrm>
            <a:off x="5568866" y="1047751"/>
            <a:ext cx="1822534" cy="1572383"/>
          </a:xfrm>
          <a:prstGeom prst="rect">
            <a:avLst/>
          </a:prstGeom>
          <a:noFill/>
          <a:ln w="19050">
            <a:solidFill>
              <a:srgbClr val="87C81B"/>
            </a:solidFill>
          </a:ln>
        </p:spPr>
      </p:pic>
      <p:sp>
        <p:nvSpPr>
          <p:cNvPr id="20" name="Content Placeholder 5"/>
          <p:cNvSpPr>
            <a:spLocks noGrp="1"/>
          </p:cNvSpPr>
          <p:nvPr>
            <p:ph idx="1"/>
          </p:nvPr>
        </p:nvSpPr>
        <p:spPr>
          <a:xfrm>
            <a:off x="5109921" y="2876550"/>
            <a:ext cx="3805479" cy="1638940"/>
          </a:xfrm>
        </p:spPr>
        <p:txBody>
          <a:bodyPr>
            <a:noAutofit/>
          </a:bodyPr>
          <a:lstStyle/>
          <a:p>
            <a:r>
              <a:rPr lang="en-US" sz="2000" dirty="0" smtClean="0">
                <a:sym typeface="Wingdings" panose="05000000000000000000" pitchFamily="2" charset="2"/>
              </a:rPr>
              <a:t>Smooth and intuitive deformations</a:t>
            </a:r>
          </a:p>
          <a:p>
            <a:r>
              <a:rPr lang="en-US" sz="2000" dirty="0" smtClean="0">
                <a:sym typeface="Wingdings" panose="05000000000000000000" pitchFamily="2" charset="2"/>
              </a:rPr>
              <a:t>Reduced number of variables</a:t>
            </a:r>
            <a:endParaRPr lang="en-US" sz="2000" dirty="0"/>
          </a:p>
        </p:txBody>
      </p:sp>
      <p:sp>
        <p:nvSpPr>
          <p:cNvPr id="5" name="Titel 4"/>
          <p:cNvSpPr>
            <a:spLocks noGrp="1"/>
          </p:cNvSpPr>
          <p:nvPr>
            <p:ph type="title"/>
          </p:nvPr>
        </p:nvSpPr>
        <p:spPr/>
        <p:txBody>
          <a:bodyPr>
            <a:normAutofit fontScale="90000"/>
          </a:bodyPr>
          <a:lstStyle/>
          <a:p>
            <a:r>
              <a:rPr lang="en-US" dirty="0" smtClean="0"/>
              <a:t>Deformation subspace</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15</a:t>
            </a:fld>
            <a:endParaRPr lang="en-US"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2119271"/>
            <a:ext cx="4229690" cy="1467055"/>
          </a:xfrm>
          <a:prstGeom prst="rect">
            <a:avLst/>
          </a:prstGeom>
        </p:spPr>
      </p:pic>
      <p:grpSp>
        <p:nvGrpSpPr>
          <p:cNvPr id="13" name="Group 12"/>
          <p:cNvGrpSpPr/>
          <p:nvPr/>
        </p:nvGrpSpPr>
        <p:grpSpPr>
          <a:xfrm>
            <a:off x="797868" y="2183163"/>
            <a:ext cx="1996059" cy="1836387"/>
            <a:chOff x="1196135" y="1721242"/>
            <a:chExt cx="1996059" cy="1836387"/>
          </a:xfrm>
        </p:grpSpPr>
        <p:sp>
          <p:nvSpPr>
            <p:cNvPr id="10" name="Rounded Rectangle 9"/>
            <p:cNvSpPr/>
            <p:nvPr/>
          </p:nvSpPr>
          <p:spPr>
            <a:xfrm>
              <a:off x="1904256" y="1721242"/>
              <a:ext cx="686544" cy="1403163"/>
            </a:xfrm>
            <a:prstGeom prst="round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TextBox 10"/>
            <p:cNvSpPr txBox="1"/>
            <p:nvPr/>
          </p:nvSpPr>
          <p:spPr>
            <a:xfrm>
              <a:off x="1196135" y="3188297"/>
              <a:ext cx="1996059" cy="369332"/>
            </a:xfrm>
            <a:prstGeom prst="rect">
              <a:avLst/>
            </a:prstGeom>
            <a:noFill/>
          </p:spPr>
          <p:txBody>
            <a:bodyPr wrap="none" rtlCol="0">
              <a:spAutoFit/>
            </a:bodyPr>
            <a:lstStyle/>
            <a:p>
              <a:r>
                <a:rPr lang="en-US" dirty="0" smtClean="0"/>
                <a:t>Sum over handles</a:t>
              </a:r>
              <a:endParaRPr lang="en-US" dirty="0"/>
            </a:p>
          </p:txBody>
        </p:sp>
      </p:grpSp>
      <p:grpSp>
        <p:nvGrpSpPr>
          <p:cNvPr id="14" name="Group 13"/>
          <p:cNvGrpSpPr/>
          <p:nvPr/>
        </p:nvGrpSpPr>
        <p:grpSpPr>
          <a:xfrm>
            <a:off x="2116333" y="2500271"/>
            <a:ext cx="1143000" cy="1195224"/>
            <a:chOff x="2514600" y="2038350"/>
            <a:chExt cx="1143000" cy="1195224"/>
          </a:xfrm>
        </p:grpSpPr>
        <p:sp>
          <p:nvSpPr>
            <p:cNvPr id="8" name="Rounded Rectangle 7"/>
            <p:cNvSpPr/>
            <p:nvPr/>
          </p:nvSpPr>
          <p:spPr>
            <a:xfrm>
              <a:off x="2514600" y="2038350"/>
              <a:ext cx="1143000" cy="762000"/>
            </a:xfrm>
            <a:prstGeom prst="round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TextBox 11"/>
            <p:cNvSpPr txBox="1"/>
            <p:nvPr/>
          </p:nvSpPr>
          <p:spPr>
            <a:xfrm>
              <a:off x="2590800" y="2864242"/>
              <a:ext cx="990015" cy="369332"/>
            </a:xfrm>
            <a:prstGeom prst="rect">
              <a:avLst/>
            </a:prstGeom>
            <a:noFill/>
          </p:spPr>
          <p:txBody>
            <a:bodyPr wrap="none" rtlCol="0">
              <a:spAutoFit/>
            </a:bodyPr>
            <a:lstStyle/>
            <a:p>
              <a:r>
                <a:rPr lang="en-US" dirty="0" smtClean="0"/>
                <a:t>Weights</a:t>
              </a:r>
              <a:endParaRPr lang="en-US" dirty="0"/>
            </a:p>
          </p:txBody>
        </p:sp>
      </p:grpSp>
      <p:grpSp>
        <p:nvGrpSpPr>
          <p:cNvPr id="16" name="Group 15"/>
          <p:cNvGrpSpPr/>
          <p:nvPr/>
        </p:nvGrpSpPr>
        <p:grpSpPr>
          <a:xfrm>
            <a:off x="2700755" y="1734279"/>
            <a:ext cx="1726755" cy="1527992"/>
            <a:chOff x="3099022" y="1272358"/>
            <a:chExt cx="1726755" cy="1527992"/>
          </a:xfrm>
        </p:grpSpPr>
        <p:sp>
          <p:nvSpPr>
            <p:cNvPr id="9" name="Rounded Rectangle 8"/>
            <p:cNvSpPr/>
            <p:nvPr/>
          </p:nvSpPr>
          <p:spPr>
            <a:xfrm>
              <a:off x="3657600" y="2038350"/>
              <a:ext cx="609600" cy="762000"/>
            </a:xfrm>
            <a:prstGeom prst="roundRect">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5" name="TextBox 14"/>
            <p:cNvSpPr txBox="1"/>
            <p:nvPr/>
          </p:nvSpPr>
          <p:spPr>
            <a:xfrm>
              <a:off x="3099022" y="1272358"/>
              <a:ext cx="1726755" cy="646331"/>
            </a:xfrm>
            <a:prstGeom prst="rect">
              <a:avLst/>
            </a:prstGeom>
            <a:noFill/>
          </p:spPr>
          <p:txBody>
            <a:bodyPr wrap="none" rtlCol="0">
              <a:spAutoFit/>
            </a:bodyPr>
            <a:lstStyle/>
            <a:p>
              <a:pPr algn="ctr"/>
              <a:r>
                <a:rPr lang="en-US" dirty="0" smtClean="0"/>
                <a:t>Handle</a:t>
              </a:r>
            </a:p>
            <a:p>
              <a:pPr algn="ctr"/>
              <a:r>
                <a:rPr lang="en-US" dirty="0" smtClean="0"/>
                <a:t>transformation</a:t>
              </a:r>
              <a:endParaRPr lang="en-US" dirty="0"/>
            </a:p>
          </p:txBody>
        </p:sp>
      </p:grpSp>
      <p:sp>
        <p:nvSpPr>
          <p:cNvPr id="17" name="TextBox 16"/>
          <p:cNvSpPr txBox="1"/>
          <p:nvPr/>
        </p:nvSpPr>
        <p:spPr>
          <a:xfrm>
            <a:off x="999338" y="1145331"/>
            <a:ext cx="3145413" cy="461665"/>
          </a:xfrm>
          <a:prstGeom prst="rect">
            <a:avLst/>
          </a:prstGeom>
          <a:noFill/>
        </p:spPr>
        <p:txBody>
          <a:bodyPr wrap="none" rtlCol="0">
            <a:spAutoFit/>
          </a:bodyPr>
          <a:lstStyle/>
          <a:p>
            <a:r>
              <a:rPr lang="en-US" sz="2400" dirty="0" smtClean="0"/>
              <a:t>Linear Blend Skinning</a:t>
            </a:r>
            <a:endParaRPr lang="en-US" sz="2400" dirty="0"/>
          </a:p>
        </p:txBody>
      </p:sp>
      <p:pic>
        <p:nvPicPr>
          <p:cNvPr id="19" name="make-it-stand">
            <a:hlinkClick r:id="" action="ppaction://media"/>
          </p:cNvPr>
          <p:cNvPicPr>
            <a:picLocks noChangeAspect="1"/>
          </p:cNvPicPr>
          <p:nvPr>
            <a:videoFile r:link="rId1"/>
            <p:extLst>
              <p:ext uri="{DAA4B4D4-6D71-4841-9C94-3DE7FCFB9230}">
                <p14:media xmlns:p14="http://schemas.microsoft.com/office/powerpoint/2010/main" r:embed="rId2">
                  <p14:trim st="29384" end="146819.6666"/>
                </p14:media>
              </p:ext>
            </p:extLst>
          </p:nvPr>
        </p:nvPicPr>
        <p:blipFill rotWithShape="1">
          <a:blip r:embed="rId7"/>
          <a:srcRect l="25793" t="11464" r="27228" b="16480"/>
          <a:stretch/>
        </p:blipFill>
        <p:spPr>
          <a:xfrm>
            <a:off x="4876800" y="1047751"/>
            <a:ext cx="3886200" cy="3352800"/>
          </a:xfrm>
          <a:prstGeom prst="rect">
            <a:avLst/>
          </a:prstGeom>
          <a:noFill/>
          <a:ln w="19050">
            <a:solidFill>
              <a:srgbClr val="87C81B"/>
            </a:solidFill>
          </a:ln>
        </p:spPr>
      </p:pic>
      <p:sp>
        <p:nvSpPr>
          <p:cNvPr id="6" name="TextBox 5"/>
          <p:cNvSpPr txBox="1"/>
          <p:nvPr/>
        </p:nvSpPr>
        <p:spPr>
          <a:xfrm>
            <a:off x="2839557" y="3739833"/>
            <a:ext cx="1851854" cy="646331"/>
          </a:xfrm>
          <a:prstGeom prst="rect">
            <a:avLst/>
          </a:prstGeom>
          <a:noFill/>
        </p:spPr>
        <p:txBody>
          <a:bodyPr wrap="none" rtlCol="0">
            <a:spAutoFit/>
          </a:bodyPr>
          <a:lstStyle/>
          <a:p>
            <a:pPr algn="r"/>
            <a:endParaRPr lang="en-US" dirty="0" smtClean="0"/>
          </a:p>
          <a:p>
            <a:pPr algn="r"/>
            <a:r>
              <a:rPr lang="en-US" dirty="0" smtClean="0"/>
              <a:t>[Jacobson 2011]</a:t>
            </a:r>
            <a:endParaRPr lang="en-US" dirty="0"/>
          </a:p>
        </p:txBody>
      </p:sp>
      <p:sp>
        <p:nvSpPr>
          <p:cNvPr id="22" name="Oval 21"/>
          <p:cNvSpPr/>
          <p:nvPr/>
        </p:nvSpPr>
        <p:spPr>
          <a:xfrm>
            <a:off x="6233160" y="240411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3" name="Oval 22"/>
          <p:cNvSpPr/>
          <p:nvPr/>
        </p:nvSpPr>
        <p:spPr>
          <a:xfrm>
            <a:off x="6918960" y="211455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4" name="Oval 23"/>
          <p:cNvSpPr/>
          <p:nvPr/>
        </p:nvSpPr>
        <p:spPr>
          <a:xfrm>
            <a:off x="7315200" y="278511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5" name="Oval 24"/>
          <p:cNvSpPr/>
          <p:nvPr/>
        </p:nvSpPr>
        <p:spPr>
          <a:xfrm>
            <a:off x="8077200" y="295275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7089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xit" presetSubtype="0" fill="hold"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19103" fill="hold"/>
                                        <p:tgtEl>
                                          <p:spTgt spid="19"/>
                                        </p:tgtEl>
                                      </p:cBhvr>
                                    </p:cmd>
                                  </p:childTnLst>
                                </p:cTn>
                              </p:par>
                              <p:par>
                                <p:cTn id="26" presetID="1" presetClass="exit"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hidden"/>
                                      </p:to>
                                    </p:set>
                                  </p:childTnLst>
                                </p:cTn>
                              </p:par>
                            </p:childTnLst>
                          </p:cTn>
                        </p:par>
                        <p:par>
                          <p:cTn id="34" fill="hold">
                            <p:stCondLst>
                              <p:cond delay="19103"/>
                            </p:stCondLst>
                            <p:childTnLst>
                              <p:par>
                                <p:cTn id="35" presetID="10" presetClass="exit" presetSubtype="0" fill="hold" nodeType="afterEffect">
                                  <p:stCondLst>
                                    <p:cond delay="150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md type="call" cmd="stop">
                                      <p:cBhvr>
                                        <p:cTn id="38" dur="1">
                                          <p:stCondLst>
                                            <p:cond delay="499"/>
                                          </p:stCondLst>
                                        </p:cTn>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39" fill="hold" display="0">
                  <p:stCondLst>
                    <p:cond delay="indefinite"/>
                  </p:stCondLst>
                </p:cTn>
                <p:tgtEl>
                  <p:spTgt spid="19"/>
                </p:tgtEl>
              </p:cMediaNode>
            </p:video>
            <p:video>
              <p:cMediaNode vol="80000" mute="1">
                <p:cTn id="40" fill="hold" display="0">
                  <p:stCondLst>
                    <p:cond delay="indefinite"/>
                  </p:stCondLst>
                </p:cTn>
                <p:tgtEl>
                  <p:spTgt spid="21"/>
                </p:tgtEl>
              </p:cMediaNode>
            </p:video>
          </p:childTnLst>
        </p:cTn>
      </p:par>
    </p:tnLst>
    <p:bldLst>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642" r="5002"/>
          <a:stretch/>
        </p:blipFill>
        <p:spPr>
          <a:xfrm>
            <a:off x="4648200" y="1200150"/>
            <a:ext cx="4038600" cy="3072167"/>
          </a:xfrm>
          <a:prstGeom prst="rect">
            <a:avLst/>
          </a:prstGeom>
          <a:ln w="28575">
            <a:solidFill>
              <a:srgbClr val="99CC33"/>
            </a:solidFill>
          </a:ln>
        </p:spPr>
      </p:pic>
      <p:sp>
        <p:nvSpPr>
          <p:cNvPr id="5" name="Titel 4"/>
          <p:cNvSpPr>
            <a:spLocks noGrp="1"/>
          </p:cNvSpPr>
          <p:nvPr>
            <p:ph type="title"/>
          </p:nvPr>
        </p:nvSpPr>
        <p:spPr/>
        <p:txBody>
          <a:bodyPr>
            <a:normAutofit fontScale="90000"/>
          </a:bodyPr>
          <a:lstStyle/>
          <a:p>
            <a:r>
              <a:rPr lang="en-US" dirty="0" smtClean="0"/>
              <a:t>Deformation optimization</a:t>
            </a:r>
            <a:endParaRPr lang="en-US" dirty="0"/>
          </a:p>
        </p:txBody>
      </p:sp>
      <p:sp>
        <p:nvSpPr>
          <p:cNvPr id="6" name="Content Placeholder 5"/>
          <p:cNvSpPr>
            <a:spLocks noGrp="1"/>
          </p:cNvSpPr>
          <p:nvPr>
            <p:ph idx="1"/>
          </p:nvPr>
        </p:nvSpPr>
        <p:spPr>
          <a:xfrm>
            <a:off x="457200" y="1278784"/>
            <a:ext cx="3733800" cy="2131166"/>
          </a:xfrm>
        </p:spPr>
        <p:txBody>
          <a:bodyPr>
            <a:normAutofit/>
          </a:bodyPr>
          <a:lstStyle/>
          <a:p>
            <a:r>
              <a:rPr lang="en-US" sz="2400" dirty="0" smtClean="0"/>
              <a:t>Energy gradient w.r.t. handles:</a:t>
            </a:r>
          </a:p>
          <a:p>
            <a:pPr lvl="1"/>
            <a:r>
              <a:rPr lang="en-US" sz="2000" dirty="0" smtClean="0"/>
              <a:t>Translation</a:t>
            </a:r>
          </a:p>
          <a:p>
            <a:pPr lvl="1"/>
            <a:r>
              <a:rPr lang="en-US" sz="2000" dirty="0" smtClean="0"/>
              <a:t>Scale</a:t>
            </a:r>
            <a:endParaRPr lang="en-US" sz="2000"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16</a:t>
            </a:fld>
            <a:endParaRPr lang="en-US" dirty="0"/>
          </a:p>
        </p:txBody>
      </p:sp>
      <p:grpSp>
        <p:nvGrpSpPr>
          <p:cNvPr id="10" name="Group 9"/>
          <p:cNvGrpSpPr/>
          <p:nvPr/>
        </p:nvGrpSpPr>
        <p:grpSpPr>
          <a:xfrm>
            <a:off x="457200" y="3028950"/>
            <a:ext cx="3886200" cy="1010109"/>
            <a:chOff x="457200" y="3257551"/>
            <a:chExt cx="3886200" cy="1010109"/>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3713027"/>
              <a:ext cx="3186272" cy="554633"/>
            </a:xfrm>
            <a:prstGeom prst="rect">
              <a:avLst/>
            </a:prstGeom>
          </p:spPr>
        </p:pic>
        <p:sp>
          <p:nvSpPr>
            <p:cNvPr id="9" name="Content Placeholder 5"/>
            <p:cNvSpPr txBox="1">
              <a:spLocks/>
            </p:cNvSpPr>
            <p:nvPr/>
          </p:nvSpPr>
          <p:spPr>
            <a:xfrm>
              <a:off x="457200" y="3257551"/>
              <a:ext cx="38862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99CC33"/>
                </a:buClr>
                <a:buSzPct val="80000"/>
                <a:buFont typeface="Calibri" pitchFamily="34" charset="0"/>
                <a:buChar char="●"/>
                <a:defRPr sz="3200" kern="1200">
                  <a:solidFill>
                    <a:schemeClr val="tx1"/>
                  </a:solidFill>
                  <a:latin typeface="Trebuchet MS"/>
                  <a:ea typeface="+mn-ea"/>
                  <a:cs typeface="Trebuchet MS"/>
                </a:defRPr>
              </a:lvl1pPr>
              <a:lvl2pPr marL="742950" indent="-285750" algn="l" defTabSz="914400" rtl="0" eaLnBrk="1" latinLnBrk="0" hangingPunct="1">
                <a:spcBef>
                  <a:spcPct val="20000"/>
                </a:spcBef>
                <a:buClr>
                  <a:srgbClr val="99CC33"/>
                </a:buClr>
                <a:buFont typeface="Wingdings" pitchFamily="2" charset="2"/>
                <a:buChar char="§"/>
                <a:defRPr sz="2800" kern="1200">
                  <a:solidFill>
                    <a:schemeClr val="tx1"/>
                  </a:solidFill>
                  <a:latin typeface="Trebuchet MS"/>
                  <a:ea typeface="+mn-ea"/>
                  <a:cs typeface="Trebuchet MS"/>
                </a:defRPr>
              </a:lvl2pPr>
              <a:lvl3pPr marL="1143000" indent="-228600" algn="l" defTabSz="914400" rtl="0" eaLnBrk="1" latinLnBrk="0" hangingPunct="1">
                <a:spcBef>
                  <a:spcPct val="20000"/>
                </a:spcBef>
                <a:buClr>
                  <a:srgbClr val="99CC33"/>
                </a:buClr>
                <a:buFont typeface="Arial" pitchFamily="34" charset="0"/>
                <a:buChar char="•"/>
                <a:defRPr sz="2400" kern="1200">
                  <a:solidFill>
                    <a:schemeClr val="tx1"/>
                  </a:solidFill>
                  <a:latin typeface="Trebuchet MS"/>
                  <a:ea typeface="+mn-ea"/>
                  <a:cs typeface="Trebuchet MS"/>
                </a:defRPr>
              </a:lvl3pPr>
              <a:lvl4pPr marL="1600200" indent="-228600" algn="l" defTabSz="914400" rtl="0" eaLnBrk="1" latinLnBrk="0" hangingPunct="1">
                <a:spcBef>
                  <a:spcPct val="20000"/>
                </a:spcBef>
                <a:buClr>
                  <a:srgbClr val="99CC33"/>
                </a:buClr>
                <a:buFont typeface="Wingdings" pitchFamily="2" charset="2"/>
                <a:buChar char="§"/>
                <a:defRPr sz="2000" kern="1200">
                  <a:solidFill>
                    <a:schemeClr val="tx1"/>
                  </a:solidFill>
                  <a:latin typeface="Trebuchet MS"/>
                  <a:ea typeface="+mn-ea"/>
                  <a:cs typeface="Trebuchet MS"/>
                </a:defRPr>
              </a:lvl4pPr>
              <a:lvl5pPr marL="2057400" indent="-228600" algn="l" defTabSz="914400" rtl="0" eaLnBrk="1" latinLnBrk="0" hangingPunct="1">
                <a:spcBef>
                  <a:spcPct val="20000"/>
                </a:spcBef>
                <a:buClr>
                  <a:schemeClr val="bg1">
                    <a:lumMod val="75000"/>
                  </a:schemeClr>
                </a:buClr>
                <a:buFont typeface="Arial" pitchFamily="34" charset="0"/>
                <a:buChar char="•"/>
                <a:defRPr sz="20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Gradient descent:</a:t>
              </a:r>
              <a:endParaRPr lang="en-US" sz="2400" dirty="0"/>
            </a:p>
          </p:txBody>
        </p:sp>
      </p:grpSp>
    </p:spTree>
    <p:extLst>
      <p:ext uri="{BB962C8B-B14F-4D97-AF65-F5344CB8AC3E}">
        <p14:creationId xmlns:p14="http://schemas.microsoft.com/office/powerpoint/2010/main" val="959611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918323" y="1713098"/>
            <a:ext cx="5023881" cy="2252209"/>
            <a:chOff x="2105444" y="1514755"/>
            <a:chExt cx="5023881" cy="2252209"/>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9756" t="8637" r="12196" b="22265"/>
            <a:stretch/>
          </p:blipFill>
          <p:spPr>
            <a:xfrm>
              <a:off x="4677160" y="1581150"/>
              <a:ext cx="2386860" cy="1828800"/>
            </a:xfrm>
            <a:prstGeom prst="rect">
              <a:avLst/>
            </a:prstGeom>
          </p:spPr>
        </p:pic>
        <p:sp>
          <p:nvSpPr>
            <p:cNvPr id="29" name="TextBox 28"/>
            <p:cNvSpPr txBox="1"/>
            <p:nvPr/>
          </p:nvSpPr>
          <p:spPr>
            <a:xfrm>
              <a:off x="2183550" y="3394622"/>
              <a:ext cx="2398904" cy="369332"/>
            </a:xfrm>
            <a:prstGeom prst="rect">
              <a:avLst/>
            </a:prstGeom>
            <a:noFill/>
          </p:spPr>
          <p:txBody>
            <a:bodyPr wrap="square" rtlCol="0">
              <a:spAutoFit/>
            </a:bodyPr>
            <a:lstStyle/>
            <a:p>
              <a:pPr algn="ctr"/>
              <a:r>
                <a:rPr lang="en-US" b="1" dirty="0" smtClean="0">
                  <a:solidFill>
                    <a:schemeClr val="accent6"/>
                  </a:solidFill>
                  <a:latin typeface="Trebuchet MS" panose="020B0603020202020204" pitchFamily="34" charset="0"/>
                </a:rPr>
                <a:t>inner carving</a:t>
              </a:r>
              <a:endParaRPr lang="en-US" b="1" dirty="0">
                <a:solidFill>
                  <a:schemeClr val="accent6"/>
                </a:solidFill>
                <a:latin typeface="Trebuchet MS" panose="020B0603020202020204" pitchFamily="34" charset="0"/>
              </a:endParaRPr>
            </a:p>
          </p:txBody>
        </p:sp>
        <p:sp>
          <p:nvSpPr>
            <p:cNvPr id="30" name="TextBox 29"/>
            <p:cNvSpPr txBox="1"/>
            <p:nvPr/>
          </p:nvSpPr>
          <p:spPr>
            <a:xfrm>
              <a:off x="4659799" y="3397632"/>
              <a:ext cx="2404221" cy="369332"/>
            </a:xfrm>
            <a:prstGeom prst="rect">
              <a:avLst/>
            </a:prstGeom>
            <a:noFill/>
          </p:spPr>
          <p:txBody>
            <a:bodyPr wrap="square" rtlCol="0">
              <a:spAutoFit/>
            </a:bodyPr>
            <a:lstStyle/>
            <a:p>
              <a:pPr algn="ctr"/>
              <a:r>
                <a:rPr lang="en-US" b="1" dirty="0" smtClean="0">
                  <a:solidFill>
                    <a:schemeClr val="accent1"/>
                  </a:solidFill>
                  <a:latin typeface="Trebuchet MS" panose="020B0603020202020204" pitchFamily="34" charset="0"/>
                </a:rPr>
                <a:t>shape deformation</a:t>
              </a:r>
              <a:endParaRPr lang="en-US" b="1" dirty="0">
                <a:solidFill>
                  <a:schemeClr val="accent1"/>
                </a:solidFill>
                <a:latin typeface="Trebuchet MS" panose="020B0603020202020204" pitchFamily="34" charset="0"/>
              </a:endParaRPr>
            </a:p>
          </p:txBody>
        </p:sp>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15626" t="15541" r="15083" b="15167"/>
            <a:stretch/>
          </p:blipFill>
          <p:spPr>
            <a:xfrm>
              <a:off x="2177975" y="1591103"/>
              <a:ext cx="2416521" cy="1777914"/>
            </a:xfrm>
            <a:prstGeom prst="rect">
              <a:avLst/>
            </a:prstGeom>
          </p:spPr>
        </p:pic>
        <p:sp>
          <p:nvSpPr>
            <p:cNvPr id="32" name="Rectangle 31"/>
            <p:cNvSpPr/>
            <p:nvPr/>
          </p:nvSpPr>
          <p:spPr>
            <a:xfrm>
              <a:off x="2183550" y="1578072"/>
              <a:ext cx="2398903" cy="1859360"/>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Rectangle 32"/>
            <p:cNvSpPr/>
            <p:nvPr/>
          </p:nvSpPr>
          <p:spPr>
            <a:xfrm>
              <a:off x="4665118" y="1578073"/>
              <a:ext cx="2398903" cy="1859359"/>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 name="Rectangle 33"/>
            <p:cNvSpPr/>
            <p:nvPr/>
          </p:nvSpPr>
          <p:spPr>
            <a:xfrm>
              <a:off x="2105444" y="1514755"/>
              <a:ext cx="5023881" cy="2249199"/>
            </a:xfrm>
            <a:prstGeom prst="rect">
              <a:avLst/>
            </a:prstGeom>
            <a:noFill/>
            <a:ln w="19050">
              <a:solidFill>
                <a:srgbClr val="87C81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752749" y="1609967"/>
              <a:ext cx="225432" cy="149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012160" y="2175866"/>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7" name="Oval 36"/>
            <p:cNvSpPr/>
            <p:nvPr/>
          </p:nvSpPr>
          <p:spPr>
            <a:xfrm>
              <a:off x="6285364" y="2717991"/>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 name="Oval 37"/>
            <p:cNvSpPr/>
            <p:nvPr/>
          </p:nvSpPr>
          <p:spPr>
            <a:xfrm>
              <a:off x="6705600" y="270891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 name="Oval 38"/>
            <p:cNvSpPr/>
            <p:nvPr/>
          </p:nvSpPr>
          <p:spPr>
            <a:xfrm>
              <a:off x="5410200" y="203835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
        <p:nvSpPr>
          <p:cNvPr id="5" name="Titel 4"/>
          <p:cNvSpPr>
            <a:spLocks noGrp="1"/>
          </p:cNvSpPr>
          <p:nvPr>
            <p:ph type="title"/>
          </p:nvPr>
        </p:nvSpPr>
        <p:spPr/>
        <p:txBody>
          <a:bodyPr>
            <a:normAutofit fontScale="90000"/>
          </a:bodyPr>
          <a:lstStyle/>
          <a:p>
            <a:r>
              <a:rPr lang="en-US" dirty="0" smtClean="0"/>
              <a:t>Full pipeline</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17</a:t>
            </a:fld>
            <a:endParaRPr lang="en-US" dirty="0"/>
          </a:p>
        </p:txBody>
      </p:sp>
      <p:sp>
        <p:nvSpPr>
          <p:cNvPr id="20" name="mask_right"/>
          <p:cNvSpPr/>
          <p:nvPr/>
        </p:nvSpPr>
        <p:spPr>
          <a:xfrm>
            <a:off x="4430264" y="1734259"/>
            <a:ext cx="2486885" cy="21901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ask_left"/>
          <p:cNvSpPr/>
          <p:nvPr/>
        </p:nvSpPr>
        <p:spPr>
          <a:xfrm>
            <a:off x="1954727" y="1744153"/>
            <a:ext cx="2486885" cy="219010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_top"/>
          <p:cNvSpPr/>
          <p:nvPr/>
        </p:nvSpPr>
        <p:spPr>
          <a:xfrm>
            <a:off x="3181900" y="1151924"/>
            <a:ext cx="2659608" cy="780999"/>
          </a:xfrm>
          <a:custGeom>
            <a:avLst/>
            <a:gdLst>
              <a:gd name="connsiteX0" fmla="*/ 189644 w 3749589"/>
              <a:gd name="connsiteY0" fmla="*/ 412997 h 412997"/>
              <a:gd name="connsiteX1" fmla="*/ 189644 w 3749589"/>
              <a:gd name="connsiteY1" fmla="*/ 84523 h 412997"/>
              <a:gd name="connsiteX2" fmla="*/ 2160487 w 3749589"/>
              <a:gd name="connsiteY2" fmla="*/ 22379 h 412997"/>
              <a:gd name="connsiteX3" fmla="*/ 2320285 w 3749589"/>
              <a:gd name="connsiteY3" fmla="*/ 404119 h 412997"/>
              <a:gd name="connsiteX4" fmla="*/ 3749589 w 3749589"/>
              <a:gd name="connsiteY4" fmla="*/ 279831 h 412997"/>
              <a:gd name="connsiteX0" fmla="*/ 49420 w 3609365"/>
              <a:gd name="connsiteY0" fmla="*/ 449693 h 449693"/>
              <a:gd name="connsiteX1" fmla="*/ 484425 w 3609365"/>
              <a:gd name="connsiteY1" fmla="*/ 41320 h 449693"/>
              <a:gd name="connsiteX2" fmla="*/ 2020263 w 3609365"/>
              <a:gd name="connsiteY2" fmla="*/ 59075 h 449693"/>
              <a:gd name="connsiteX3" fmla="*/ 2180061 w 3609365"/>
              <a:gd name="connsiteY3" fmla="*/ 440815 h 449693"/>
              <a:gd name="connsiteX4" fmla="*/ 3609365 w 3609365"/>
              <a:gd name="connsiteY4" fmla="*/ 316527 h 449693"/>
              <a:gd name="connsiteX0" fmla="*/ 112484 w 3672429"/>
              <a:gd name="connsiteY0" fmla="*/ 500199 h 500199"/>
              <a:gd name="connsiteX1" fmla="*/ 547489 w 3672429"/>
              <a:gd name="connsiteY1" fmla="*/ 91826 h 500199"/>
              <a:gd name="connsiteX2" fmla="*/ 2083327 w 3672429"/>
              <a:gd name="connsiteY2" fmla="*/ 109581 h 500199"/>
              <a:gd name="connsiteX3" fmla="*/ 2243125 w 3672429"/>
              <a:gd name="connsiteY3" fmla="*/ 491321 h 500199"/>
              <a:gd name="connsiteX4" fmla="*/ 3672429 w 3672429"/>
              <a:gd name="connsiteY4" fmla="*/ 367033 h 500199"/>
              <a:gd name="connsiteX0" fmla="*/ 59597 w 3619542"/>
              <a:gd name="connsiteY0" fmla="*/ 469507 h 470151"/>
              <a:gd name="connsiteX1" fmla="*/ 494602 w 3619542"/>
              <a:gd name="connsiteY1" fmla="*/ 61134 h 470151"/>
              <a:gd name="connsiteX2" fmla="*/ 2545345 w 3619542"/>
              <a:gd name="connsiteY2" fmla="*/ 43378 h 470151"/>
              <a:gd name="connsiteX3" fmla="*/ 2190238 w 3619542"/>
              <a:gd name="connsiteY3" fmla="*/ 460629 h 470151"/>
              <a:gd name="connsiteX4" fmla="*/ 3619542 w 3619542"/>
              <a:gd name="connsiteY4" fmla="*/ 336341 h 470151"/>
              <a:gd name="connsiteX0" fmla="*/ 59597 w 3619542"/>
              <a:gd name="connsiteY0" fmla="*/ 454827 h 455471"/>
              <a:gd name="connsiteX1" fmla="*/ 494602 w 3619542"/>
              <a:gd name="connsiteY1" fmla="*/ 46454 h 455471"/>
              <a:gd name="connsiteX2" fmla="*/ 2545345 w 3619542"/>
              <a:gd name="connsiteY2" fmla="*/ 28698 h 455471"/>
              <a:gd name="connsiteX3" fmla="*/ 2190238 w 3619542"/>
              <a:gd name="connsiteY3" fmla="*/ 445949 h 455471"/>
              <a:gd name="connsiteX4" fmla="*/ 3619542 w 3619542"/>
              <a:gd name="connsiteY4" fmla="*/ 321661 h 455471"/>
              <a:gd name="connsiteX0" fmla="*/ 59597 w 3619542"/>
              <a:gd name="connsiteY0" fmla="*/ 469506 h 470150"/>
              <a:gd name="connsiteX1" fmla="*/ 494602 w 3619542"/>
              <a:gd name="connsiteY1" fmla="*/ 61133 h 470150"/>
              <a:gd name="connsiteX2" fmla="*/ 2545345 w 3619542"/>
              <a:gd name="connsiteY2" fmla="*/ 43377 h 470150"/>
              <a:gd name="connsiteX3" fmla="*/ 2589733 w 3619542"/>
              <a:gd name="connsiteY3" fmla="*/ 460628 h 470150"/>
              <a:gd name="connsiteX4" fmla="*/ 3619542 w 3619542"/>
              <a:gd name="connsiteY4" fmla="*/ 336340 h 470150"/>
              <a:gd name="connsiteX0" fmla="*/ 59597 w 2675574"/>
              <a:gd name="connsiteY0" fmla="*/ 469506 h 469506"/>
              <a:gd name="connsiteX1" fmla="*/ 494602 w 2675574"/>
              <a:gd name="connsiteY1" fmla="*/ 61133 h 469506"/>
              <a:gd name="connsiteX2" fmla="*/ 2545345 w 2675574"/>
              <a:gd name="connsiteY2" fmla="*/ 43377 h 469506"/>
              <a:gd name="connsiteX3" fmla="*/ 2589733 w 2675574"/>
              <a:gd name="connsiteY3" fmla="*/ 460628 h 469506"/>
              <a:gd name="connsiteX0" fmla="*/ 59597 w 2675574"/>
              <a:gd name="connsiteY0" fmla="*/ 469506 h 469506"/>
              <a:gd name="connsiteX1" fmla="*/ 494602 w 2675574"/>
              <a:gd name="connsiteY1" fmla="*/ 61133 h 469506"/>
              <a:gd name="connsiteX2" fmla="*/ 2545345 w 2675574"/>
              <a:gd name="connsiteY2" fmla="*/ 43377 h 469506"/>
              <a:gd name="connsiteX3" fmla="*/ 2589733 w 2675574"/>
              <a:gd name="connsiteY3" fmla="*/ 460628 h 469506"/>
              <a:gd name="connsiteX0" fmla="*/ 59597 w 2794477"/>
              <a:gd name="connsiteY0" fmla="*/ 469506 h 469506"/>
              <a:gd name="connsiteX1" fmla="*/ 494602 w 2794477"/>
              <a:gd name="connsiteY1" fmla="*/ 61133 h 469506"/>
              <a:gd name="connsiteX2" fmla="*/ 2545345 w 2794477"/>
              <a:gd name="connsiteY2" fmla="*/ 43377 h 469506"/>
              <a:gd name="connsiteX3" fmla="*/ 2589733 w 2794477"/>
              <a:gd name="connsiteY3" fmla="*/ 460628 h 469506"/>
              <a:gd name="connsiteX0" fmla="*/ 55028 w 2709788"/>
              <a:gd name="connsiteY0" fmla="*/ 438684 h 438684"/>
              <a:gd name="connsiteX1" fmla="*/ 490033 w 2709788"/>
              <a:gd name="connsiteY1" fmla="*/ 30311 h 438684"/>
              <a:gd name="connsiteX2" fmla="*/ 2327712 w 2709788"/>
              <a:gd name="connsiteY2" fmla="*/ 74699 h 438684"/>
              <a:gd name="connsiteX3" fmla="*/ 2585164 w 2709788"/>
              <a:gd name="connsiteY3" fmla="*/ 429806 h 438684"/>
              <a:gd name="connsiteX0" fmla="*/ 61537 w 2717976"/>
              <a:gd name="connsiteY0" fmla="*/ 408930 h 408930"/>
              <a:gd name="connsiteX1" fmla="*/ 452154 w 2717976"/>
              <a:gd name="connsiteY1" fmla="*/ 44946 h 408930"/>
              <a:gd name="connsiteX2" fmla="*/ 2334221 w 2717976"/>
              <a:gd name="connsiteY2" fmla="*/ 44945 h 408930"/>
              <a:gd name="connsiteX3" fmla="*/ 2591673 w 2717976"/>
              <a:gd name="connsiteY3" fmla="*/ 400052 h 408930"/>
              <a:gd name="connsiteX0" fmla="*/ 43586 w 2611249"/>
              <a:gd name="connsiteY0" fmla="*/ 434449 h 434449"/>
              <a:gd name="connsiteX1" fmla="*/ 434203 w 2611249"/>
              <a:gd name="connsiteY1" fmla="*/ 70465 h 434449"/>
              <a:gd name="connsiteX2" fmla="*/ 1348604 w 2611249"/>
              <a:gd name="connsiteY2" fmla="*/ 31357 h 434449"/>
              <a:gd name="connsiteX3" fmla="*/ 2573722 w 2611249"/>
              <a:gd name="connsiteY3" fmla="*/ 425571 h 434449"/>
              <a:gd name="connsiteX0" fmla="*/ 0 w 2567663"/>
              <a:gd name="connsiteY0" fmla="*/ 403092 h 403092"/>
              <a:gd name="connsiteX1" fmla="*/ 1305018 w 2567663"/>
              <a:gd name="connsiteY1" fmla="*/ 0 h 403092"/>
              <a:gd name="connsiteX2" fmla="*/ 2530136 w 2567663"/>
              <a:gd name="connsiteY2" fmla="*/ 394214 h 403092"/>
              <a:gd name="connsiteX0" fmla="*/ 0 w 2669085"/>
              <a:gd name="connsiteY0" fmla="*/ 403118 h 403118"/>
              <a:gd name="connsiteX1" fmla="*/ 1305018 w 2669085"/>
              <a:gd name="connsiteY1" fmla="*/ 26 h 403118"/>
              <a:gd name="connsiteX2" fmla="*/ 2530136 w 2669085"/>
              <a:gd name="connsiteY2" fmla="*/ 394240 h 403118"/>
              <a:gd name="connsiteX0" fmla="*/ 97210 w 2766295"/>
              <a:gd name="connsiteY0" fmla="*/ 403118 h 403118"/>
              <a:gd name="connsiteX1" fmla="*/ 1402228 w 2766295"/>
              <a:gd name="connsiteY1" fmla="*/ 26 h 403118"/>
              <a:gd name="connsiteX2" fmla="*/ 2627346 w 2766295"/>
              <a:gd name="connsiteY2" fmla="*/ 394240 h 403118"/>
              <a:gd name="connsiteX0" fmla="*/ 97210 w 2789876"/>
              <a:gd name="connsiteY0" fmla="*/ 403118 h 403118"/>
              <a:gd name="connsiteX1" fmla="*/ 1402228 w 2789876"/>
              <a:gd name="connsiteY1" fmla="*/ 26 h 403118"/>
              <a:gd name="connsiteX2" fmla="*/ 2627346 w 2789876"/>
              <a:gd name="connsiteY2" fmla="*/ 394240 h 403118"/>
              <a:gd name="connsiteX0" fmla="*/ 36701 w 2644018"/>
              <a:gd name="connsiteY0" fmla="*/ 403132 h 403132"/>
              <a:gd name="connsiteX1" fmla="*/ 1341719 w 2644018"/>
              <a:gd name="connsiteY1" fmla="*/ 40 h 403132"/>
              <a:gd name="connsiteX2" fmla="*/ 2566837 w 2644018"/>
              <a:gd name="connsiteY2" fmla="*/ 394254 h 403132"/>
              <a:gd name="connsiteX0" fmla="*/ 50710 w 2681114"/>
              <a:gd name="connsiteY0" fmla="*/ 403132 h 403132"/>
              <a:gd name="connsiteX1" fmla="*/ 1355728 w 2681114"/>
              <a:gd name="connsiteY1" fmla="*/ 40 h 403132"/>
              <a:gd name="connsiteX2" fmla="*/ 2580846 w 2681114"/>
              <a:gd name="connsiteY2" fmla="*/ 394254 h 403132"/>
              <a:gd name="connsiteX0" fmla="*/ 24245 w 2650894"/>
              <a:gd name="connsiteY0" fmla="*/ 405033 h 405033"/>
              <a:gd name="connsiteX1" fmla="*/ 1329263 w 2650894"/>
              <a:gd name="connsiteY1" fmla="*/ 1941 h 405033"/>
              <a:gd name="connsiteX2" fmla="*/ 2598770 w 2650894"/>
              <a:gd name="connsiteY2" fmla="*/ 288611 h 405033"/>
              <a:gd name="connsiteX0" fmla="*/ 24691 w 2624549"/>
              <a:gd name="connsiteY0" fmla="*/ 315245 h 315245"/>
              <a:gd name="connsiteX1" fmla="*/ 1303076 w 2624549"/>
              <a:gd name="connsiteY1" fmla="*/ 143 h 315245"/>
              <a:gd name="connsiteX2" fmla="*/ 2572583 w 2624549"/>
              <a:gd name="connsiteY2" fmla="*/ 286813 h 315245"/>
              <a:gd name="connsiteX0" fmla="*/ 25154 w 2598222"/>
              <a:gd name="connsiteY0" fmla="*/ 279263 h 286679"/>
              <a:gd name="connsiteX1" fmla="*/ 1276906 w 2598222"/>
              <a:gd name="connsiteY1" fmla="*/ 9 h 286679"/>
              <a:gd name="connsiteX2" fmla="*/ 2546413 w 2598222"/>
              <a:gd name="connsiteY2" fmla="*/ 286679 h 286679"/>
              <a:gd name="connsiteX0" fmla="*/ 49818 w 2659608"/>
              <a:gd name="connsiteY0" fmla="*/ 279281 h 286697"/>
              <a:gd name="connsiteX1" fmla="*/ 1301570 w 2659608"/>
              <a:gd name="connsiteY1" fmla="*/ 27 h 286697"/>
              <a:gd name="connsiteX2" fmla="*/ 2571077 w 2659608"/>
              <a:gd name="connsiteY2" fmla="*/ 286697 h 286697"/>
            </a:gdLst>
            <a:ahLst/>
            <a:cxnLst>
              <a:cxn ang="0">
                <a:pos x="connsiteX0" y="connsiteY0"/>
              </a:cxn>
              <a:cxn ang="0">
                <a:pos x="connsiteX1" y="connsiteY1"/>
              </a:cxn>
              <a:cxn ang="0">
                <a:pos x="connsiteX2" y="connsiteY2"/>
              </a:cxn>
            </a:cxnLst>
            <a:rect l="l" t="t" r="r" b="b"/>
            <a:pathLst>
              <a:path w="2659608" h="286697">
                <a:moveTo>
                  <a:pt x="49818" y="279281"/>
                </a:moveTo>
                <a:cubicBezTo>
                  <a:pt x="-148820" y="133385"/>
                  <a:pt x="242168" y="2050"/>
                  <a:pt x="1301570" y="27"/>
                </a:cubicBezTo>
                <a:cubicBezTo>
                  <a:pt x="2360972" y="-1996"/>
                  <a:pt x="2880316" y="108862"/>
                  <a:pt x="2571077" y="286697"/>
                </a:cubicBezTo>
              </a:path>
            </a:pathLst>
          </a:custGeom>
          <a:ln w="25400" cmpd="sng">
            <a:prstDash val="dash"/>
            <a:headEnd type="none"/>
            <a:tailEnd type="triangle" w="lg"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25" name="text_left"/>
          <p:cNvSpPr txBox="1"/>
          <p:nvPr/>
        </p:nvSpPr>
        <p:spPr>
          <a:xfrm>
            <a:off x="292721" y="2155527"/>
            <a:ext cx="1460657"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b="1" dirty="0" smtClean="0"/>
              <a:t>Fix: </a:t>
            </a:r>
            <a:r>
              <a:rPr lang="en-US" dirty="0"/>
              <a:t>h</a:t>
            </a:r>
            <a:r>
              <a:rPr lang="en-US" dirty="0" smtClean="0"/>
              <a:t>andles</a:t>
            </a:r>
            <a:endParaRPr lang="en-US" dirty="0"/>
          </a:p>
        </p:txBody>
      </p:sp>
      <p:sp>
        <p:nvSpPr>
          <p:cNvPr id="27" name="text_right"/>
          <p:cNvSpPr txBox="1"/>
          <p:nvPr/>
        </p:nvSpPr>
        <p:spPr>
          <a:xfrm>
            <a:off x="7386219" y="2097747"/>
            <a:ext cx="130997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dirty="0" smtClean="0"/>
              <a:t>Fix: </a:t>
            </a:r>
            <a:r>
              <a:rPr lang="en-US" dirty="0"/>
              <a:t>v</a:t>
            </a:r>
            <a:r>
              <a:rPr lang="en-US" dirty="0" smtClean="0"/>
              <a:t>oxels</a:t>
            </a:r>
            <a:endParaRPr lang="en-US" dirty="0"/>
          </a:p>
        </p:txBody>
      </p:sp>
      <p:sp>
        <p:nvSpPr>
          <p:cNvPr id="40" name="text_right"/>
          <p:cNvSpPr txBox="1"/>
          <p:nvPr/>
        </p:nvSpPr>
        <p:spPr>
          <a:xfrm>
            <a:off x="7033558" y="2820820"/>
            <a:ext cx="2015295"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dirty="0" smtClean="0"/>
              <a:t>Optimize: </a:t>
            </a:r>
            <a:r>
              <a:rPr lang="en-US" dirty="0" smtClean="0"/>
              <a:t>handle</a:t>
            </a:r>
          </a:p>
          <a:p>
            <a:pPr algn="ctr"/>
            <a:r>
              <a:rPr lang="en-US" dirty="0" smtClean="0"/>
              <a:t>transformations</a:t>
            </a:r>
            <a:endParaRPr lang="en-US" dirty="0"/>
          </a:p>
        </p:txBody>
      </p:sp>
      <p:sp>
        <p:nvSpPr>
          <p:cNvPr id="41" name="text_left"/>
          <p:cNvSpPr txBox="1"/>
          <p:nvPr/>
        </p:nvSpPr>
        <p:spPr>
          <a:xfrm>
            <a:off x="401883" y="2907253"/>
            <a:ext cx="1249061"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b="1" dirty="0" smtClean="0"/>
              <a:t>Optimize:</a:t>
            </a:r>
          </a:p>
          <a:p>
            <a:pPr algn="ctr"/>
            <a:r>
              <a:rPr lang="en-US" dirty="0" smtClean="0"/>
              <a:t>voxel fill</a:t>
            </a:r>
            <a:endParaRPr lang="en-US" dirty="0"/>
          </a:p>
        </p:txBody>
      </p:sp>
    </p:spTree>
    <p:extLst>
      <p:ext uri="{BB962C8B-B14F-4D97-AF65-F5344CB8AC3E}">
        <p14:creationId xmlns:p14="http://schemas.microsoft.com/office/powerpoint/2010/main" val="4289422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500"/>
                            </p:stCondLst>
                            <p:childTnLst>
                              <p:par>
                                <p:cTn id="20" presetID="10" presetClass="entr" presetSubtype="0" fill="hold" grpId="1"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xit" presetSubtype="0" fill="hold" grpId="1" nodeType="with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41"/>
                                        </p:tgtEl>
                                      </p:cBhvr>
                                    </p:animEffect>
                                    <p:set>
                                      <p:cBhvr>
                                        <p:cTn id="28" dur="1" fill="hold">
                                          <p:stCondLst>
                                            <p:cond delay="499"/>
                                          </p:stCondLst>
                                        </p:cTn>
                                        <p:tgtEl>
                                          <p:spTgt spid="4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par>
                          <p:cTn id="38" fill="hold">
                            <p:stCondLst>
                              <p:cond delay="1000"/>
                            </p:stCondLst>
                            <p:childTnLst>
                              <p:par>
                                <p:cTn id="39" presetID="10" presetClass="exit" presetSubtype="0" fill="hold" grpId="1" nodeType="afterEffect">
                                  <p:stCondLst>
                                    <p:cond delay="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1" grpId="1" animBg="1"/>
      <p:bldP spid="23" grpId="0" animBg="1"/>
      <p:bldP spid="23" grpId="1" animBg="1"/>
      <p:bldP spid="25" grpId="0" animBg="1"/>
      <p:bldP spid="25" grpId="1" animBg="1"/>
      <p:bldP spid="27" grpId="0" animBg="1"/>
      <p:bldP spid="40" grpId="0" animBg="1"/>
      <p:bldP spid="41" grpId="0" animBg="1"/>
      <p:bldP spid="4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918323" y="1713098"/>
            <a:ext cx="5023881" cy="2252209"/>
            <a:chOff x="2105444" y="1514755"/>
            <a:chExt cx="5023881" cy="2252209"/>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9756" t="8637" r="12196" b="22265"/>
            <a:stretch/>
          </p:blipFill>
          <p:spPr>
            <a:xfrm>
              <a:off x="4677160" y="1581150"/>
              <a:ext cx="2386860" cy="1828800"/>
            </a:xfrm>
            <a:prstGeom prst="rect">
              <a:avLst/>
            </a:prstGeom>
          </p:spPr>
        </p:pic>
        <p:sp>
          <p:nvSpPr>
            <p:cNvPr id="29" name="TextBox 28"/>
            <p:cNvSpPr txBox="1"/>
            <p:nvPr/>
          </p:nvSpPr>
          <p:spPr>
            <a:xfrm>
              <a:off x="2183550" y="3394622"/>
              <a:ext cx="2398904" cy="369332"/>
            </a:xfrm>
            <a:prstGeom prst="rect">
              <a:avLst/>
            </a:prstGeom>
            <a:noFill/>
          </p:spPr>
          <p:txBody>
            <a:bodyPr wrap="square" rtlCol="0">
              <a:spAutoFit/>
            </a:bodyPr>
            <a:lstStyle/>
            <a:p>
              <a:pPr algn="ctr"/>
              <a:r>
                <a:rPr lang="en-US" b="1" dirty="0" smtClean="0">
                  <a:solidFill>
                    <a:schemeClr val="accent6"/>
                  </a:solidFill>
                  <a:latin typeface="Trebuchet MS" panose="020B0603020202020204" pitchFamily="34" charset="0"/>
                </a:rPr>
                <a:t>inner carving</a:t>
              </a:r>
              <a:endParaRPr lang="en-US" b="1" dirty="0">
                <a:solidFill>
                  <a:schemeClr val="accent6"/>
                </a:solidFill>
                <a:latin typeface="Trebuchet MS" panose="020B0603020202020204" pitchFamily="34" charset="0"/>
              </a:endParaRPr>
            </a:p>
          </p:txBody>
        </p:sp>
        <p:sp>
          <p:nvSpPr>
            <p:cNvPr id="30" name="TextBox 29"/>
            <p:cNvSpPr txBox="1"/>
            <p:nvPr/>
          </p:nvSpPr>
          <p:spPr>
            <a:xfrm>
              <a:off x="4659799" y="3397632"/>
              <a:ext cx="2404221" cy="369332"/>
            </a:xfrm>
            <a:prstGeom prst="rect">
              <a:avLst/>
            </a:prstGeom>
            <a:noFill/>
          </p:spPr>
          <p:txBody>
            <a:bodyPr wrap="square" rtlCol="0">
              <a:spAutoFit/>
            </a:bodyPr>
            <a:lstStyle/>
            <a:p>
              <a:pPr algn="ctr"/>
              <a:r>
                <a:rPr lang="en-US" b="1" dirty="0" smtClean="0">
                  <a:solidFill>
                    <a:schemeClr val="accent1"/>
                  </a:solidFill>
                  <a:latin typeface="Trebuchet MS" panose="020B0603020202020204" pitchFamily="34" charset="0"/>
                </a:rPr>
                <a:t>shape deformation</a:t>
              </a:r>
              <a:endParaRPr lang="en-US" b="1" dirty="0">
                <a:solidFill>
                  <a:schemeClr val="accent1"/>
                </a:solidFill>
                <a:latin typeface="Trebuchet MS" panose="020B0603020202020204" pitchFamily="34" charset="0"/>
              </a:endParaRPr>
            </a:p>
          </p:txBody>
        </p:sp>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15626" t="15541" r="15083" b="15167"/>
            <a:stretch/>
          </p:blipFill>
          <p:spPr>
            <a:xfrm>
              <a:off x="2177975" y="1591103"/>
              <a:ext cx="2416521" cy="1777914"/>
            </a:xfrm>
            <a:prstGeom prst="rect">
              <a:avLst/>
            </a:prstGeom>
          </p:spPr>
        </p:pic>
        <p:sp>
          <p:nvSpPr>
            <p:cNvPr id="32" name="Rectangle 31"/>
            <p:cNvSpPr/>
            <p:nvPr/>
          </p:nvSpPr>
          <p:spPr>
            <a:xfrm>
              <a:off x="2183550" y="1578072"/>
              <a:ext cx="2398903" cy="1859360"/>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Rectangle 32"/>
            <p:cNvSpPr/>
            <p:nvPr/>
          </p:nvSpPr>
          <p:spPr>
            <a:xfrm>
              <a:off x="4665118" y="1578073"/>
              <a:ext cx="2398903" cy="1859359"/>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 name="Rectangle 33"/>
            <p:cNvSpPr/>
            <p:nvPr/>
          </p:nvSpPr>
          <p:spPr>
            <a:xfrm>
              <a:off x="2105444" y="1514755"/>
              <a:ext cx="5023881" cy="2249199"/>
            </a:xfrm>
            <a:prstGeom prst="rect">
              <a:avLst/>
            </a:prstGeom>
            <a:noFill/>
            <a:ln w="19050">
              <a:solidFill>
                <a:srgbClr val="87C81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752749" y="1609967"/>
              <a:ext cx="225432" cy="149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012160" y="2175866"/>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7" name="Oval 36"/>
            <p:cNvSpPr/>
            <p:nvPr/>
          </p:nvSpPr>
          <p:spPr>
            <a:xfrm>
              <a:off x="6285364" y="2717991"/>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8" name="Oval 37"/>
            <p:cNvSpPr/>
            <p:nvPr/>
          </p:nvSpPr>
          <p:spPr>
            <a:xfrm>
              <a:off x="6705600" y="270891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 name="Oval 38"/>
            <p:cNvSpPr/>
            <p:nvPr/>
          </p:nvSpPr>
          <p:spPr>
            <a:xfrm>
              <a:off x="5410200" y="203835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
        <p:nvSpPr>
          <p:cNvPr id="5" name="Titel 4"/>
          <p:cNvSpPr>
            <a:spLocks noGrp="1"/>
          </p:cNvSpPr>
          <p:nvPr>
            <p:ph type="title"/>
          </p:nvPr>
        </p:nvSpPr>
        <p:spPr/>
        <p:txBody>
          <a:bodyPr>
            <a:normAutofit fontScale="90000"/>
          </a:bodyPr>
          <a:lstStyle/>
          <a:p>
            <a:r>
              <a:rPr lang="en-US" dirty="0" smtClean="0"/>
              <a:t>Full pipeline</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18</a:t>
            </a:fld>
            <a:endParaRPr lang="en-US" dirty="0"/>
          </a:p>
        </p:txBody>
      </p:sp>
      <p:sp>
        <p:nvSpPr>
          <p:cNvPr id="23" name="arrow_top"/>
          <p:cNvSpPr/>
          <p:nvPr/>
        </p:nvSpPr>
        <p:spPr>
          <a:xfrm>
            <a:off x="3181900" y="1151924"/>
            <a:ext cx="2659608" cy="780999"/>
          </a:xfrm>
          <a:custGeom>
            <a:avLst/>
            <a:gdLst>
              <a:gd name="connsiteX0" fmla="*/ 189644 w 3749589"/>
              <a:gd name="connsiteY0" fmla="*/ 412997 h 412997"/>
              <a:gd name="connsiteX1" fmla="*/ 189644 w 3749589"/>
              <a:gd name="connsiteY1" fmla="*/ 84523 h 412997"/>
              <a:gd name="connsiteX2" fmla="*/ 2160487 w 3749589"/>
              <a:gd name="connsiteY2" fmla="*/ 22379 h 412997"/>
              <a:gd name="connsiteX3" fmla="*/ 2320285 w 3749589"/>
              <a:gd name="connsiteY3" fmla="*/ 404119 h 412997"/>
              <a:gd name="connsiteX4" fmla="*/ 3749589 w 3749589"/>
              <a:gd name="connsiteY4" fmla="*/ 279831 h 412997"/>
              <a:gd name="connsiteX0" fmla="*/ 49420 w 3609365"/>
              <a:gd name="connsiteY0" fmla="*/ 449693 h 449693"/>
              <a:gd name="connsiteX1" fmla="*/ 484425 w 3609365"/>
              <a:gd name="connsiteY1" fmla="*/ 41320 h 449693"/>
              <a:gd name="connsiteX2" fmla="*/ 2020263 w 3609365"/>
              <a:gd name="connsiteY2" fmla="*/ 59075 h 449693"/>
              <a:gd name="connsiteX3" fmla="*/ 2180061 w 3609365"/>
              <a:gd name="connsiteY3" fmla="*/ 440815 h 449693"/>
              <a:gd name="connsiteX4" fmla="*/ 3609365 w 3609365"/>
              <a:gd name="connsiteY4" fmla="*/ 316527 h 449693"/>
              <a:gd name="connsiteX0" fmla="*/ 112484 w 3672429"/>
              <a:gd name="connsiteY0" fmla="*/ 500199 h 500199"/>
              <a:gd name="connsiteX1" fmla="*/ 547489 w 3672429"/>
              <a:gd name="connsiteY1" fmla="*/ 91826 h 500199"/>
              <a:gd name="connsiteX2" fmla="*/ 2083327 w 3672429"/>
              <a:gd name="connsiteY2" fmla="*/ 109581 h 500199"/>
              <a:gd name="connsiteX3" fmla="*/ 2243125 w 3672429"/>
              <a:gd name="connsiteY3" fmla="*/ 491321 h 500199"/>
              <a:gd name="connsiteX4" fmla="*/ 3672429 w 3672429"/>
              <a:gd name="connsiteY4" fmla="*/ 367033 h 500199"/>
              <a:gd name="connsiteX0" fmla="*/ 59597 w 3619542"/>
              <a:gd name="connsiteY0" fmla="*/ 469507 h 470151"/>
              <a:gd name="connsiteX1" fmla="*/ 494602 w 3619542"/>
              <a:gd name="connsiteY1" fmla="*/ 61134 h 470151"/>
              <a:gd name="connsiteX2" fmla="*/ 2545345 w 3619542"/>
              <a:gd name="connsiteY2" fmla="*/ 43378 h 470151"/>
              <a:gd name="connsiteX3" fmla="*/ 2190238 w 3619542"/>
              <a:gd name="connsiteY3" fmla="*/ 460629 h 470151"/>
              <a:gd name="connsiteX4" fmla="*/ 3619542 w 3619542"/>
              <a:gd name="connsiteY4" fmla="*/ 336341 h 470151"/>
              <a:gd name="connsiteX0" fmla="*/ 59597 w 3619542"/>
              <a:gd name="connsiteY0" fmla="*/ 454827 h 455471"/>
              <a:gd name="connsiteX1" fmla="*/ 494602 w 3619542"/>
              <a:gd name="connsiteY1" fmla="*/ 46454 h 455471"/>
              <a:gd name="connsiteX2" fmla="*/ 2545345 w 3619542"/>
              <a:gd name="connsiteY2" fmla="*/ 28698 h 455471"/>
              <a:gd name="connsiteX3" fmla="*/ 2190238 w 3619542"/>
              <a:gd name="connsiteY3" fmla="*/ 445949 h 455471"/>
              <a:gd name="connsiteX4" fmla="*/ 3619542 w 3619542"/>
              <a:gd name="connsiteY4" fmla="*/ 321661 h 455471"/>
              <a:gd name="connsiteX0" fmla="*/ 59597 w 3619542"/>
              <a:gd name="connsiteY0" fmla="*/ 469506 h 470150"/>
              <a:gd name="connsiteX1" fmla="*/ 494602 w 3619542"/>
              <a:gd name="connsiteY1" fmla="*/ 61133 h 470150"/>
              <a:gd name="connsiteX2" fmla="*/ 2545345 w 3619542"/>
              <a:gd name="connsiteY2" fmla="*/ 43377 h 470150"/>
              <a:gd name="connsiteX3" fmla="*/ 2589733 w 3619542"/>
              <a:gd name="connsiteY3" fmla="*/ 460628 h 470150"/>
              <a:gd name="connsiteX4" fmla="*/ 3619542 w 3619542"/>
              <a:gd name="connsiteY4" fmla="*/ 336340 h 470150"/>
              <a:gd name="connsiteX0" fmla="*/ 59597 w 2675574"/>
              <a:gd name="connsiteY0" fmla="*/ 469506 h 469506"/>
              <a:gd name="connsiteX1" fmla="*/ 494602 w 2675574"/>
              <a:gd name="connsiteY1" fmla="*/ 61133 h 469506"/>
              <a:gd name="connsiteX2" fmla="*/ 2545345 w 2675574"/>
              <a:gd name="connsiteY2" fmla="*/ 43377 h 469506"/>
              <a:gd name="connsiteX3" fmla="*/ 2589733 w 2675574"/>
              <a:gd name="connsiteY3" fmla="*/ 460628 h 469506"/>
              <a:gd name="connsiteX0" fmla="*/ 59597 w 2675574"/>
              <a:gd name="connsiteY0" fmla="*/ 469506 h 469506"/>
              <a:gd name="connsiteX1" fmla="*/ 494602 w 2675574"/>
              <a:gd name="connsiteY1" fmla="*/ 61133 h 469506"/>
              <a:gd name="connsiteX2" fmla="*/ 2545345 w 2675574"/>
              <a:gd name="connsiteY2" fmla="*/ 43377 h 469506"/>
              <a:gd name="connsiteX3" fmla="*/ 2589733 w 2675574"/>
              <a:gd name="connsiteY3" fmla="*/ 460628 h 469506"/>
              <a:gd name="connsiteX0" fmla="*/ 59597 w 2794477"/>
              <a:gd name="connsiteY0" fmla="*/ 469506 h 469506"/>
              <a:gd name="connsiteX1" fmla="*/ 494602 w 2794477"/>
              <a:gd name="connsiteY1" fmla="*/ 61133 h 469506"/>
              <a:gd name="connsiteX2" fmla="*/ 2545345 w 2794477"/>
              <a:gd name="connsiteY2" fmla="*/ 43377 h 469506"/>
              <a:gd name="connsiteX3" fmla="*/ 2589733 w 2794477"/>
              <a:gd name="connsiteY3" fmla="*/ 460628 h 469506"/>
              <a:gd name="connsiteX0" fmla="*/ 55028 w 2709788"/>
              <a:gd name="connsiteY0" fmla="*/ 438684 h 438684"/>
              <a:gd name="connsiteX1" fmla="*/ 490033 w 2709788"/>
              <a:gd name="connsiteY1" fmla="*/ 30311 h 438684"/>
              <a:gd name="connsiteX2" fmla="*/ 2327712 w 2709788"/>
              <a:gd name="connsiteY2" fmla="*/ 74699 h 438684"/>
              <a:gd name="connsiteX3" fmla="*/ 2585164 w 2709788"/>
              <a:gd name="connsiteY3" fmla="*/ 429806 h 438684"/>
              <a:gd name="connsiteX0" fmla="*/ 61537 w 2717976"/>
              <a:gd name="connsiteY0" fmla="*/ 408930 h 408930"/>
              <a:gd name="connsiteX1" fmla="*/ 452154 w 2717976"/>
              <a:gd name="connsiteY1" fmla="*/ 44946 h 408930"/>
              <a:gd name="connsiteX2" fmla="*/ 2334221 w 2717976"/>
              <a:gd name="connsiteY2" fmla="*/ 44945 h 408930"/>
              <a:gd name="connsiteX3" fmla="*/ 2591673 w 2717976"/>
              <a:gd name="connsiteY3" fmla="*/ 400052 h 408930"/>
              <a:gd name="connsiteX0" fmla="*/ 43586 w 2611249"/>
              <a:gd name="connsiteY0" fmla="*/ 434449 h 434449"/>
              <a:gd name="connsiteX1" fmla="*/ 434203 w 2611249"/>
              <a:gd name="connsiteY1" fmla="*/ 70465 h 434449"/>
              <a:gd name="connsiteX2" fmla="*/ 1348604 w 2611249"/>
              <a:gd name="connsiteY2" fmla="*/ 31357 h 434449"/>
              <a:gd name="connsiteX3" fmla="*/ 2573722 w 2611249"/>
              <a:gd name="connsiteY3" fmla="*/ 425571 h 434449"/>
              <a:gd name="connsiteX0" fmla="*/ 0 w 2567663"/>
              <a:gd name="connsiteY0" fmla="*/ 403092 h 403092"/>
              <a:gd name="connsiteX1" fmla="*/ 1305018 w 2567663"/>
              <a:gd name="connsiteY1" fmla="*/ 0 h 403092"/>
              <a:gd name="connsiteX2" fmla="*/ 2530136 w 2567663"/>
              <a:gd name="connsiteY2" fmla="*/ 394214 h 403092"/>
              <a:gd name="connsiteX0" fmla="*/ 0 w 2669085"/>
              <a:gd name="connsiteY0" fmla="*/ 403118 h 403118"/>
              <a:gd name="connsiteX1" fmla="*/ 1305018 w 2669085"/>
              <a:gd name="connsiteY1" fmla="*/ 26 h 403118"/>
              <a:gd name="connsiteX2" fmla="*/ 2530136 w 2669085"/>
              <a:gd name="connsiteY2" fmla="*/ 394240 h 403118"/>
              <a:gd name="connsiteX0" fmla="*/ 97210 w 2766295"/>
              <a:gd name="connsiteY0" fmla="*/ 403118 h 403118"/>
              <a:gd name="connsiteX1" fmla="*/ 1402228 w 2766295"/>
              <a:gd name="connsiteY1" fmla="*/ 26 h 403118"/>
              <a:gd name="connsiteX2" fmla="*/ 2627346 w 2766295"/>
              <a:gd name="connsiteY2" fmla="*/ 394240 h 403118"/>
              <a:gd name="connsiteX0" fmla="*/ 97210 w 2789876"/>
              <a:gd name="connsiteY0" fmla="*/ 403118 h 403118"/>
              <a:gd name="connsiteX1" fmla="*/ 1402228 w 2789876"/>
              <a:gd name="connsiteY1" fmla="*/ 26 h 403118"/>
              <a:gd name="connsiteX2" fmla="*/ 2627346 w 2789876"/>
              <a:gd name="connsiteY2" fmla="*/ 394240 h 403118"/>
              <a:gd name="connsiteX0" fmla="*/ 36701 w 2644018"/>
              <a:gd name="connsiteY0" fmla="*/ 403132 h 403132"/>
              <a:gd name="connsiteX1" fmla="*/ 1341719 w 2644018"/>
              <a:gd name="connsiteY1" fmla="*/ 40 h 403132"/>
              <a:gd name="connsiteX2" fmla="*/ 2566837 w 2644018"/>
              <a:gd name="connsiteY2" fmla="*/ 394254 h 403132"/>
              <a:gd name="connsiteX0" fmla="*/ 50710 w 2681114"/>
              <a:gd name="connsiteY0" fmla="*/ 403132 h 403132"/>
              <a:gd name="connsiteX1" fmla="*/ 1355728 w 2681114"/>
              <a:gd name="connsiteY1" fmla="*/ 40 h 403132"/>
              <a:gd name="connsiteX2" fmla="*/ 2580846 w 2681114"/>
              <a:gd name="connsiteY2" fmla="*/ 394254 h 403132"/>
              <a:gd name="connsiteX0" fmla="*/ 24245 w 2650894"/>
              <a:gd name="connsiteY0" fmla="*/ 405033 h 405033"/>
              <a:gd name="connsiteX1" fmla="*/ 1329263 w 2650894"/>
              <a:gd name="connsiteY1" fmla="*/ 1941 h 405033"/>
              <a:gd name="connsiteX2" fmla="*/ 2598770 w 2650894"/>
              <a:gd name="connsiteY2" fmla="*/ 288611 h 405033"/>
              <a:gd name="connsiteX0" fmla="*/ 24691 w 2624549"/>
              <a:gd name="connsiteY0" fmla="*/ 315245 h 315245"/>
              <a:gd name="connsiteX1" fmla="*/ 1303076 w 2624549"/>
              <a:gd name="connsiteY1" fmla="*/ 143 h 315245"/>
              <a:gd name="connsiteX2" fmla="*/ 2572583 w 2624549"/>
              <a:gd name="connsiteY2" fmla="*/ 286813 h 315245"/>
              <a:gd name="connsiteX0" fmla="*/ 25154 w 2598222"/>
              <a:gd name="connsiteY0" fmla="*/ 279263 h 286679"/>
              <a:gd name="connsiteX1" fmla="*/ 1276906 w 2598222"/>
              <a:gd name="connsiteY1" fmla="*/ 9 h 286679"/>
              <a:gd name="connsiteX2" fmla="*/ 2546413 w 2598222"/>
              <a:gd name="connsiteY2" fmla="*/ 286679 h 286679"/>
              <a:gd name="connsiteX0" fmla="*/ 49818 w 2659608"/>
              <a:gd name="connsiteY0" fmla="*/ 279281 h 286697"/>
              <a:gd name="connsiteX1" fmla="*/ 1301570 w 2659608"/>
              <a:gd name="connsiteY1" fmla="*/ 27 h 286697"/>
              <a:gd name="connsiteX2" fmla="*/ 2571077 w 2659608"/>
              <a:gd name="connsiteY2" fmla="*/ 286697 h 286697"/>
            </a:gdLst>
            <a:ahLst/>
            <a:cxnLst>
              <a:cxn ang="0">
                <a:pos x="connsiteX0" y="connsiteY0"/>
              </a:cxn>
              <a:cxn ang="0">
                <a:pos x="connsiteX1" y="connsiteY1"/>
              </a:cxn>
              <a:cxn ang="0">
                <a:pos x="connsiteX2" y="connsiteY2"/>
              </a:cxn>
            </a:cxnLst>
            <a:rect l="l" t="t" r="r" b="b"/>
            <a:pathLst>
              <a:path w="2659608" h="286697">
                <a:moveTo>
                  <a:pt x="49818" y="279281"/>
                </a:moveTo>
                <a:cubicBezTo>
                  <a:pt x="-148820" y="133385"/>
                  <a:pt x="242168" y="2050"/>
                  <a:pt x="1301570" y="27"/>
                </a:cubicBezTo>
                <a:cubicBezTo>
                  <a:pt x="2360972" y="-1996"/>
                  <a:pt x="2880316" y="108862"/>
                  <a:pt x="2571077" y="286697"/>
                </a:cubicBezTo>
              </a:path>
            </a:pathLst>
          </a:custGeom>
          <a:ln w="25400" cmpd="sng">
            <a:prstDash val="dash"/>
            <a:headEnd type="none"/>
            <a:tailEnd type="triangle" w="lg"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24" name="arrow_bottom"/>
          <p:cNvSpPr/>
          <p:nvPr/>
        </p:nvSpPr>
        <p:spPr>
          <a:xfrm flipH="1" flipV="1">
            <a:off x="3156991" y="3467151"/>
            <a:ext cx="2659608" cy="780999"/>
          </a:xfrm>
          <a:custGeom>
            <a:avLst/>
            <a:gdLst>
              <a:gd name="connsiteX0" fmla="*/ 189644 w 3749589"/>
              <a:gd name="connsiteY0" fmla="*/ 412997 h 412997"/>
              <a:gd name="connsiteX1" fmla="*/ 189644 w 3749589"/>
              <a:gd name="connsiteY1" fmla="*/ 84523 h 412997"/>
              <a:gd name="connsiteX2" fmla="*/ 2160487 w 3749589"/>
              <a:gd name="connsiteY2" fmla="*/ 22379 h 412997"/>
              <a:gd name="connsiteX3" fmla="*/ 2320285 w 3749589"/>
              <a:gd name="connsiteY3" fmla="*/ 404119 h 412997"/>
              <a:gd name="connsiteX4" fmla="*/ 3749589 w 3749589"/>
              <a:gd name="connsiteY4" fmla="*/ 279831 h 412997"/>
              <a:gd name="connsiteX0" fmla="*/ 49420 w 3609365"/>
              <a:gd name="connsiteY0" fmla="*/ 449693 h 449693"/>
              <a:gd name="connsiteX1" fmla="*/ 484425 w 3609365"/>
              <a:gd name="connsiteY1" fmla="*/ 41320 h 449693"/>
              <a:gd name="connsiteX2" fmla="*/ 2020263 w 3609365"/>
              <a:gd name="connsiteY2" fmla="*/ 59075 h 449693"/>
              <a:gd name="connsiteX3" fmla="*/ 2180061 w 3609365"/>
              <a:gd name="connsiteY3" fmla="*/ 440815 h 449693"/>
              <a:gd name="connsiteX4" fmla="*/ 3609365 w 3609365"/>
              <a:gd name="connsiteY4" fmla="*/ 316527 h 449693"/>
              <a:gd name="connsiteX0" fmla="*/ 112484 w 3672429"/>
              <a:gd name="connsiteY0" fmla="*/ 500199 h 500199"/>
              <a:gd name="connsiteX1" fmla="*/ 547489 w 3672429"/>
              <a:gd name="connsiteY1" fmla="*/ 91826 h 500199"/>
              <a:gd name="connsiteX2" fmla="*/ 2083327 w 3672429"/>
              <a:gd name="connsiteY2" fmla="*/ 109581 h 500199"/>
              <a:gd name="connsiteX3" fmla="*/ 2243125 w 3672429"/>
              <a:gd name="connsiteY3" fmla="*/ 491321 h 500199"/>
              <a:gd name="connsiteX4" fmla="*/ 3672429 w 3672429"/>
              <a:gd name="connsiteY4" fmla="*/ 367033 h 500199"/>
              <a:gd name="connsiteX0" fmla="*/ 59597 w 3619542"/>
              <a:gd name="connsiteY0" fmla="*/ 469507 h 470151"/>
              <a:gd name="connsiteX1" fmla="*/ 494602 w 3619542"/>
              <a:gd name="connsiteY1" fmla="*/ 61134 h 470151"/>
              <a:gd name="connsiteX2" fmla="*/ 2545345 w 3619542"/>
              <a:gd name="connsiteY2" fmla="*/ 43378 h 470151"/>
              <a:gd name="connsiteX3" fmla="*/ 2190238 w 3619542"/>
              <a:gd name="connsiteY3" fmla="*/ 460629 h 470151"/>
              <a:gd name="connsiteX4" fmla="*/ 3619542 w 3619542"/>
              <a:gd name="connsiteY4" fmla="*/ 336341 h 470151"/>
              <a:gd name="connsiteX0" fmla="*/ 59597 w 3619542"/>
              <a:gd name="connsiteY0" fmla="*/ 454827 h 455471"/>
              <a:gd name="connsiteX1" fmla="*/ 494602 w 3619542"/>
              <a:gd name="connsiteY1" fmla="*/ 46454 h 455471"/>
              <a:gd name="connsiteX2" fmla="*/ 2545345 w 3619542"/>
              <a:gd name="connsiteY2" fmla="*/ 28698 h 455471"/>
              <a:gd name="connsiteX3" fmla="*/ 2190238 w 3619542"/>
              <a:gd name="connsiteY3" fmla="*/ 445949 h 455471"/>
              <a:gd name="connsiteX4" fmla="*/ 3619542 w 3619542"/>
              <a:gd name="connsiteY4" fmla="*/ 321661 h 455471"/>
              <a:gd name="connsiteX0" fmla="*/ 59597 w 3619542"/>
              <a:gd name="connsiteY0" fmla="*/ 469506 h 470150"/>
              <a:gd name="connsiteX1" fmla="*/ 494602 w 3619542"/>
              <a:gd name="connsiteY1" fmla="*/ 61133 h 470150"/>
              <a:gd name="connsiteX2" fmla="*/ 2545345 w 3619542"/>
              <a:gd name="connsiteY2" fmla="*/ 43377 h 470150"/>
              <a:gd name="connsiteX3" fmla="*/ 2589733 w 3619542"/>
              <a:gd name="connsiteY3" fmla="*/ 460628 h 470150"/>
              <a:gd name="connsiteX4" fmla="*/ 3619542 w 3619542"/>
              <a:gd name="connsiteY4" fmla="*/ 336340 h 470150"/>
              <a:gd name="connsiteX0" fmla="*/ 59597 w 2675574"/>
              <a:gd name="connsiteY0" fmla="*/ 469506 h 469506"/>
              <a:gd name="connsiteX1" fmla="*/ 494602 w 2675574"/>
              <a:gd name="connsiteY1" fmla="*/ 61133 h 469506"/>
              <a:gd name="connsiteX2" fmla="*/ 2545345 w 2675574"/>
              <a:gd name="connsiteY2" fmla="*/ 43377 h 469506"/>
              <a:gd name="connsiteX3" fmla="*/ 2589733 w 2675574"/>
              <a:gd name="connsiteY3" fmla="*/ 460628 h 469506"/>
              <a:gd name="connsiteX0" fmla="*/ 59597 w 2675574"/>
              <a:gd name="connsiteY0" fmla="*/ 469506 h 469506"/>
              <a:gd name="connsiteX1" fmla="*/ 494602 w 2675574"/>
              <a:gd name="connsiteY1" fmla="*/ 61133 h 469506"/>
              <a:gd name="connsiteX2" fmla="*/ 2545345 w 2675574"/>
              <a:gd name="connsiteY2" fmla="*/ 43377 h 469506"/>
              <a:gd name="connsiteX3" fmla="*/ 2589733 w 2675574"/>
              <a:gd name="connsiteY3" fmla="*/ 460628 h 469506"/>
              <a:gd name="connsiteX0" fmla="*/ 59597 w 2794477"/>
              <a:gd name="connsiteY0" fmla="*/ 469506 h 469506"/>
              <a:gd name="connsiteX1" fmla="*/ 494602 w 2794477"/>
              <a:gd name="connsiteY1" fmla="*/ 61133 h 469506"/>
              <a:gd name="connsiteX2" fmla="*/ 2545345 w 2794477"/>
              <a:gd name="connsiteY2" fmla="*/ 43377 h 469506"/>
              <a:gd name="connsiteX3" fmla="*/ 2589733 w 2794477"/>
              <a:gd name="connsiteY3" fmla="*/ 460628 h 469506"/>
              <a:gd name="connsiteX0" fmla="*/ 55028 w 2709788"/>
              <a:gd name="connsiteY0" fmla="*/ 438684 h 438684"/>
              <a:gd name="connsiteX1" fmla="*/ 490033 w 2709788"/>
              <a:gd name="connsiteY1" fmla="*/ 30311 h 438684"/>
              <a:gd name="connsiteX2" fmla="*/ 2327712 w 2709788"/>
              <a:gd name="connsiteY2" fmla="*/ 74699 h 438684"/>
              <a:gd name="connsiteX3" fmla="*/ 2585164 w 2709788"/>
              <a:gd name="connsiteY3" fmla="*/ 429806 h 438684"/>
              <a:gd name="connsiteX0" fmla="*/ 61537 w 2717976"/>
              <a:gd name="connsiteY0" fmla="*/ 408930 h 408930"/>
              <a:gd name="connsiteX1" fmla="*/ 452154 w 2717976"/>
              <a:gd name="connsiteY1" fmla="*/ 44946 h 408930"/>
              <a:gd name="connsiteX2" fmla="*/ 2334221 w 2717976"/>
              <a:gd name="connsiteY2" fmla="*/ 44945 h 408930"/>
              <a:gd name="connsiteX3" fmla="*/ 2591673 w 2717976"/>
              <a:gd name="connsiteY3" fmla="*/ 400052 h 408930"/>
              <a:gd name="connsiteX0" fmla="*/ 43586 w 2611249"/>
              <a:gd name="connsiteY0" fmla="*/ 434449 h 434449"/>
              <a:gd name="connsiteX1" fmla="*/ 434203 w 2611249"/>
              <a:gd name="connsiteY1" fmla="*/ 70465 h 434449"/>
              <a:gd name="connsiteX2" fmla="*/ 1348604 w 2611249"/>
              <a:gd name="connsiteY2" fmla="*/ 31357 h 434449"/>
              <a:gd name="connsiteX3" fmla="*/ 2573722 w 2611249"/>
              <a:gd name="connsiteY3" fmla="*/ 425571 h 434449"/>
              <a:gd name="connsiteX0" fmla="*/ 0 w 2567663"/>
              <a:gd name="connsiteY0" fmla="*/ 403092 h 403092"/>
              <a:gd name="connsiteX1" fmla="*/ 1305018 w 2567663"/>
              <a:gd name="connsiteY1" fmla="*/ 0 h 403092"/>
              <a:gd name="connsiteX2" fmla="*/ 2530136 w 2567663"/>
              <a:gd name="connsiteY2" fmla="*/ 394214 h 403092"/>
              <a:gd name="connsiteX0" fmla="*/ 0 w 2669085"/>
              <a:gd name="connsiteY0" fmla="*/ 403118 h 403118"/>
              <a:gd name="connsiteX1" fmla="*/ 1305018 w 2669085"/>
              <a:gd name="connsiteY1" fmla="*/ 26 h 403118"/>
              <a:gd name="connsiteX2" fmla="*/ 2530136 w 2669085"/>
              <a:gd name="connsiteY2" fmla="*/ 394240 h 403118"/>
              <a:gd name="connsiteX0" fmla="*/ 97210 w 2766295"/>
              <a:gd name="connsiteY0" fmla="*/ 403118 h 403118"/>
              <a:gd name="connsiteX1" fmla="*/ 1402228 w 2766295"/>
              <a:gd name="connsiteY1" fmla="*/ 26 h 403118"/>
              <a:gd name="connsiteX2" fmla="*/ 2627346 w 2766295"/>
              <a:gd name="connsiteY2" fmla="*/ 394240 h 403118"/>
              <a:gd name="connsiteX0" fmla="*/ 97210 w 2789876"/>
              <a:gd name="connsiteY0" fmla="*/ 403118 h 403118"/>
              <a:gd name="connsiteX1" fmla="*/ 1402228 w 2789876"/>
              <a:gd name="connsiteY1" fmla="*/ 26 h 403118"/>
              <a:gd name="connsiteX2" fmla="*/ 2627346 w 2789876"/>
              <a:gd name="connsiteY2" fmla="*/ 394240 h 403118"/>
              <a:gd name="connsiteX0" fmla="*/ 36701 w 2644018"/>
              <a:gd name="connsiteY0" fmla="*/ 403132 h 403132"/>
              <a:gd name="connsiteX1" fmla="*/ 1341719 w 2644018"/>
              <a:gd name="connsiteY1" fmla="*/ 40 h 403132"/>
              <a:gd name="connsiteX2" fmla="*/ 2566837 w 2644018"/>
              <a:gd name="connsiteY2" fmla="*/ 394254 h 403132"/>
              <a:gd name="connsiteX0" fmla="*/ 50710 w 2681114"/>
              <a:gd name="connsiteY0" fmla="*/ 403132 h 403132"/>
              <a:gd name="connsiteX1" fmla="*/ 1355728 w 2681114"/>
              <a:gd name="connsiteY1" fmla="*/ 40 h 403132"/>
              <a:gd name="connsiteX2" fmla="*/ 2580846 w 2681114"/>
              <a:gd name="connsiteY2" fmla="*/ 394254 h 403132"/>
              <a:gd name="connsiteX0" fmla="*/ 24245 w 2650894"/>
              <a:gd name="connsiteY0" fmla="*/ 405033 h 405033"/>
              <a:gd name="connsiteX1" fmla="*/ 1329263 w 2650894"/>
              <a:gd name="connsiteY1" fmla="*/ 1941 h 405033"/>
              <a:gd name="connsiteX2" fmla="*/ 2598770 w 2650894"/>
              <a:gd name="connsiteY2" fmla="*/ 288611 h 405033"/>
              <a:gd name="connsiteX0" fmla="*/ 24691 w 2624549"/>
              <a:gd name="connsiteY0" fmla="*/ 315245 h 315245"/>
              <a:gd name="connsiteX1" fmla="*/ 1303076 w 2624549"/>
              <a:gd name="connsiteY1" fmla="*/ 143 h 315245"/>
              <a:gd name="connsiteX2" fmla="*/ 2572583 w 2624549"/>
              <a:gd name="connsiteY2" fmla="*/ 286813 h 315245"/>
              <a:gd name="connsiteX0" fmla="*/ 25154 w 2598222"/>
              <a:gd name="connsiteY0" fmla="*/ 279263 h 286679"/>
              <a:gd name="connsiteX1" fmla="*/ 1276906 w 2598222"/>
              <a:gd name="connsiteY1" fmla="*/ 9 h 286679"/>
              <a:gd name="connsiteX2" fmla="*/ 2546413 w 2598222"/>
              <a:gd name="connsiteY2" fmla="*/ 286679 h 286679"/>
              <a:gd name="connsiteX0" fmla="*/ 49818 w 2659608"/>
              <a:gd name="connsiteY0" fmla="*/ 279281 h 286697"/>
              <a:gd name="connsiteX1" fmla="*/ 1301570 w 2659608"/>
              <a:gd name="connsiteY1" fmla="*/ 27 h 286697"/>
              <a:gd name="connsiteX2" fmla="*/ 2571077 w 2659608"/>
              <a:gd name="connsiteY2" fmla="*/ 286697 h 286697"/>
            </a:gdLst>
            <a:ahLst/>
            <a:cxnLst>
              <a:cxn ang="0">
                <a:pos x="connsiteX0" y="connsiteY0"/>
              </a:cxn>
              <a:cxn ang="0">
                <a:pos x="connsiteX1" y="connsiteY1"/>
              </a:cxn>
              <a:cxn ang="0">
                <a:pos x="connsiteX2" y="connsiteY2"/>
              </a:cxn>
            </a:cxnLst>
            <a:rect l="l" t="t" r="r" b="b"/>
            <a:pathLst>
              <a:path w="2659608" h="286697">
                <a:moveTo>
                  <a:pt x="49818" y="279281"/>
                </a:moveTo>
                <a:cubicBezTo>
                  <a:pt x="-148820" y="133385"/>
                  <a:pt x="242168" y="2050"/>
                  <a:pt x="1301570" y="27"/>
                </a:cubicBezTo>
                <a:cubicBezTo>
                  <a:pt x="2360972" y="-1996"/>
                  <a:pt x="2880316" y="108862"/>
                  <a:pt x="2571077" y="286697"/>
                </a:cubicBezTo>
              </a:path>
            </a:pathLst>
          </a:custGeom>
          <a:ln w="25400" cmpd="sng">
            <a:prstDash val="dash"/>
            <a:headEnd type="none"/>
            <a:tailEnd type="triangle" w="lg"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25" name="text_left"/>
          <p:cNvSpPr txBox="1"/>
          <p:nvPr/>
        </p:nvSpPr>
        <p:spPr>
          <a:xfrm>
            <a:off x="292721" y="2155527"/>
            <a:ext cx="1460657"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b="1" dirty="0" smtClean="0"/>
              <a:t>Fix: </a:t>
            </a:r>
            <a:r>
              <a:rPr lang="en-US" dirty="0"/>
              <a:t>h</a:t>
            </a:r>
            <a:r>
              <a:rPr lang="en-US" dirty="0" smtClean="0"/>
              <a:t>andles</a:t>
            </a:r>
            <a:endParaRPr lang="en-US" dirty="0"/>
          </a:p>
        </p:txBody>
      </p:sp>
      <p:sp>
        <p:nvSpPr>
          <p:cNvPr id="27" name="text_right"/>
          <p:cNvSpPr txBox="1"/>
          <p:nvPr/>
        </p:nvSpPr>
        <p:spPr>
          <a:xfrm>
            <a:off x="7386219" y="2097747"/>
            <a:ext cx="130997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dirty="0" smtClean="0"/>
              <a:t>Fix: </a:t>
            </a:r>
            <a:r>
              <a:rPr lang="en-US" dirty="0"/>
              <a:t>v</a:t>
            </a:r>
            <a:r>
              <a:rPr lang="en-US" dirty="0" smtClean="0"/>
              <a:t>oxels</a:t>
            </a:r>
            <a:endParaRPr lang="en-US" dirty="0"/>
          </a:p>
        </p:txBody>
      </p:sp>
      <p:sp>
        <p:nvSpPr>
          <p:cNvPr id="40" name="text_right"/>
          <p:cNvSpPr txBox="1"/>
          <p:nvPr/>
        </p:nvSpPr>
        <p:spPr>
          <a:xfrm>
            <a:off x="7033558" y="2820820"/>
            <a:ext cx="2015295"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b="1" dirty="0" smtClean="0"/>
              <a:t>Optimize: </a:t>
            </a:r>
            <a:r>
              <a:rPr lang="en-US" dirty="0" smtClean="0"/>
              <a:t>handle</a:t>
            </a:r>
          </a:p>
          <a:p>
            <a:pPr algn="ctr"/>
            <a:r>
              <a:rPr lang="en-US" dirty="0" smtClean="0"/>
              <a:t>transformations</a:t>
            </a:r>
            <a:endParaRPr lang="en-US" dirty="0"/>
          </a:p>
        </p:txBody>
      </p:sp>
      <p:sp>
        <p:nvSpPr>
          <p:cNvPr id="41" name="text_left"/>
          <p:cNvSpPr txBox="1"/>
          <p:nvPr/>
        </p:nvSpPr>
        <p:spPr>
          <a:xfrm>
            <a:off x="401883" y="2907253"/>
            <a:ext cx="1249061"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US" b="1" dirty="0" smtClean="0"/>
              <a:t>Optimize:</a:t>
            </a:r>
          </a:p>
          <a:p>
            <a:pPr algn="ctr"/>
            <a:r>
              <a:rPr lang="en-US" dirty="0" smtClean="0"/>
              <a:t>voxel fill</a:t>
            </a:r>
            <a:endParaRPr lang="en-US" dirty="0"/>
          </a:p>
        </p:txBody>
      </p:sp>
    </p:spTree>
    <p:extLst>
      <p:ext uri="{BB962C8B-B14F-4D97-AF65-F5344CB8AC3E}">
        <p14:creationId xmlns:p14="http://schemas.microsoft.com/office/powerpoint/2010/main" val="128510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Live demo</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19</a:t>
            </a:fld>
            <a:endParaRPr lang="en-US" dirty="0"/>
          </a:p>
        </p:txBody>
      </p:sp>
      <p:pic>
        <p:nvPicPr>
          <p:cNvPr id="6" name="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513" y="0"/>
            <a:ext cx="8816975" cy="5143500"/>
          </a:xfrm>
          <a:prstGeom prst="rect">
            <a:avLst/>
          </a:prstGeom>
        </p:spPr>
      </p:pic>
    </p:spTree>
    <p:extLst>
      <p:ext uri="{BB962C8B-B14F-4D97-AF65-F5344CB8AC3E}">
        <p14:creationId xmlns:p14="http://schemas.microsoft.com/office/powerpoint/2010/main" val="192580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8"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2420" y="1034303"/>
            <a:ext cx="2723218" cy="2137726"/>
          </a:xfrm>
          <a:prstGeom prst="rect">
            <a:avLst/>
          </a:prstGeom>
          <a:noFill/>
          <a:ln w="19050">
            <a:solidFill>
              <a:srgbClr val="87C81B"/>
            </a:solidFill>
          </a:ln>
          <a:effectLst>
            <a:outerShdw blurRad="76200" dir="13500000" sy="23000" kx="1200000" algn="br" rotWithShape="0">
              <a:prstClr val="black">
                <a:alpha val="20000"/>
              </a:prstClr>
            </a:outerShdw>
          </a:effectLst>
        </p:spPr>
      </p:pic>
      <p:sp>
        <p:nvSpPr>
          <p:cNvPr id="5" name="Titel 4"/>
          <p:cNvSpPr>
            <a:spLocks noGrp="1"/>
          </p:cNvSpPr>
          <p:nvPr>
            <p:ph type="title"/>
          </p:nvPr>
        </p:nvSpPr>
        <p:spPr/>
        <p:txBody>
          <a:bodyPr>
            <a:normAutofit fontScale="90000"/>
          </a:bodyPr>
          <a:lstStyle/>
          <a:p>
            <a:r>
              <a:rPr lang="en-US" dirty="0" smtClean="0"/>
              <a:t>Motivation</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2</a:t>
            </a:fld>
            <a:endParaRPr lang="en-US" dirty="0"/>
          </a:p>
        </p:txBody>
      </p:sp>
      <p:pic>
        <p:nvPicPr>
          <p:cNvPr id="9" name="pciture3"/>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7173812" y="1752849"/>
            <a:ext cx="1697540" cy="2556295"/>
          </a:xfrm>
          <a:prstGeom prst="rect">
            <a:avLst/>
          </a:prstGeom>
          <a:noFill/>
          <a:ln w="19050">
            <a:solidFill>
              <a:srgbClr val="87C81B"/>
            </a:solidFill>
          </a:ln>
          <a:effectLst>
            <a:outerShdw blurRad="76200" dir="13500000" sy="23000" kx="1200000" algn="br" rotWithShape="0">
              <a:prstClr val="black">
                <a:alpha val="20000"/>
              </a:prstClr>
            </a:outerShdw>
          </a:effectLst>
        </p:spPr>
      </p:pic>
      <p:pic>
        <p:nvPicPr>
          <p:cNvPr id="7" name="picture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708" y="1034303"/>
            <a:ext cx="2566928" cy="1766047"/>
          </a:xfrm>
          <a:prstGeom prst="rect">
            <a:avLst/>
          </a:prstGeom>
          <a:noFill/>
          <a:ln w="19050">
            <a:solidFill>
              <a:srgbClr val="87C81B"/>
            </a:solidFill>
          </a:ln>
          <a:effectLst>
            <a:outerShdw blurRad="76200" dir="13500000" sy="23000" kx="1200000" algn="br" rotWithShape="0">
              <a:prstClr val="black">
                <a:alpha val="20000"/>
              </a:prstClr>
            </a:outerShdw>
          </a:effectLst>
        </p:spPr>
      </p:pic>
      <p:pic>
        <p:nvPicPr>
          <p:cNvPr id="8" name="picture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9160" y="1506458"/>
            <a:ext cx="2161217" cy="2182781"/>
          </a:xfrm>
          <a:prstGeom prst="rect">
            <a:avLst/>
          </a:prstGeom>
          <a:noFill/>
          <a:ln w="19050">
            <a:solidFill>
              <a:srgbClr val="87C81B"/>
            </a:solidFill>
          </a:ln>
          <a:effectLst>
            <a:outerShdw blurRad="76200" dir="13500000" sy="23000" kx="1200000" algn="br" rotWithShape="0">
              <a:prstClr val="black">
                <a:alpha val="20000"/>
              </a:prstClr>
            </a:outerShdw>
          </a:effectLst>
        </p:spPr>
      </p:pic>
      <p:pic>
        <p:nvPicPr>
          <p:cNvPr id="11" name="picture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6955" y="2502409"/>
            <a:ext cx="3209121" cy="1806735"/>
          </a:xfrm>
          <a:prstGeom prst="rect">
            <a:avLst/>
          </a:prstGeom>
          <a:noFill/>
          <a:ln w="19050">
            <a:solidFill>
              <a:srgbClr val="87C81B"/>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196730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500"/>
                            </p:stCondLst>
                            <p:childTnLst>
                              <p:par>
                                <p:cTn id="23" presetID="47" presetClass="entr" presetSubtype="0" fill="hold" nodeType="afterEffect">
                                  <p:stCondLst>
                                    <p:cond delay="10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47" presetClass="entr" presetSubtype="0" fill="hold" nodeType="afterEffect">
                                  <p:stCondLst>
                                    <p:cond delay="1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Results</a:t>
            </a:r>
            <a:endParaRPr lang="en-US" b="1" dirty="0"/>
          </a:p>
        </p:txBody>
      </p:sp>
    </p:spTree>
    <p:extLst>
      <p:ext uri="{BB962C8B-B14F-4D97-AF65-F5344CB8AC3E}">
        <p14:creationId xmlns:p14="http://schemas.microsoft.com/office/powerpoint/2010/main" val="1202357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Armadillo – Ballet pose</a:t>
            </a:r>
            <a:endParaRPr lang="en-US" dirty="0"/>
          </a:p>
        </p:txBody>
      </p:sp>
      <p:pic>
        <p:nvPicPr>
          <p:cNvPr id="7" name="arma_ballet">
            <a:hlinkClick r:id="" action="ppaction://media"/>
          </p:cNvPr>
          <p:cNvPicPr>
            <a:picLocks noGrp="1" noChangeAspect="1"/>
          </p:cNvPicPr>
          <p:nvPr>
            <p:ph idx="1"/>
            <a:videoFile r:link="rId1"/>
            <p:extLst>
              <p:ext uri="{DAA4B4D4-6D71-4841-9C94-3DE7FCFB9230}">
                <p14:media xmlns:p14="http://schemas.microsoft.com/office/powerpoint/2010/main" r:embed="rId2">
                  <p14:trim st="271" end="5323"/>
                </p14:media>
              </p:ext>
            </p:extLst>
          </p:nvPr>
        </p:nvPicPr>
        <p:blipFill rotWithShape="1">
          <a:blip r:embed="rId7"/>
          <a:srcRect l="25974" r="29870"/>
          <a:stretch>
            <a:fillRect/>
          </a:stretch>
        </p:blipFill>
        <p:spPr>
          <a:xfrm>
            <a:off x="1600200" y="1051342"/>
            <a:ext cx="2590800" cy="3312118"/>
          </a:xfrm>
          <a:prstGeom prst="rect">
            <a:avLst/>
          </a:prstGeom>
          <a:noFill/>
          <a:ln w="19050">
            <a:solidFill>
              <a:srgbClr val="87C81B"/>
            </a:solidFill>
          </a:ln>
        </p:spPr>
      </p:pic>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21</a:t>
            </a:fld>
            <a:endParaRPr lang="en-US" dirty="0"/>
          </a:p>
        </p:txBody>
      </p:sp>
      <p:pic>
        <p:nvPicPr>
          <p:cNvPr id="9" name="arma_ballet_balanc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4909" t="20266" r="5355" b="-2"/>
          <a:stretch/>
        </p:blipFill>
        <p:spPr>
          <a:xfrm>
            <a:off x="5193363" y="1051343"/>
            <a:ext cx="2915481" cy="3312117"/>
          </a:xfrm>
          <a:prstGeom prst="rect">
            <a:avLst/>
          </a:prstGeom>
          <a:ln w="19050">
            <a:solidFill>
              <a:srgbClr val="87C81B"/>
            </a:solidFill>
          </a:ln>
        </p:spPr>
      </p:pic>
      <p:sp>
        <p:nvSpPr>
          <p:cNvPr id="6" name="TextBox 5"/>
          <p:cNvSpPr txBox="1"/>
          <p:nvPr/>
        </p:nvSpPr>
        <p:spPr>
          <a:xfrm>
            <a:off x="3769090" y="1051342"/>
            <a:ext cx="421910" cy="369332"/>
          </a:xfrm>
          <a:prstGeom prst="rect">
            <a:avLst/>
          </a:prstGeom>
          <a:noFill/>
        </p:spPr>
        <p:txBody>
          <a:bodyPr wrap="none" rtlCol="0">
            <a:spAutoFit/>
          </a:bodyPr>
          <a:lstStyle/>
          <a:p>
            <a:r>
              <a:rPr lang="en-US" dirty="0" smtClean="0"/>
              <a:t>x2</a:t>
            </a:r>
            <a:endParaRPr lang="en-US" dirty="0"/>
          </a:p>
        </p:txBody>
      </p:sp>
    </p:spTree>
    <p:extLst>
      <p:ext uri="{BB962C8B-B14F-4D97-AF65-F5344CB8AC3E}">
        <p14:creationId xmlns:p14="http://schemas.microsoft.com/office/powerpoint/2010/main" val="4055537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
                                  </p:stCondLst>
                                  <p:childTnLst>
                                    <p:cmd type="call" cmd="playFrom(0.0)">
                                      <p:cBhvr>
                                        <p:cTn id="6" dur="13466" fill="hold"/>
                                        <p:tgtEl>
                                          <p:spTgt spid="7"/>
                                        </p:tgtEl>
                                      </p:cBhvr>
                                    </p:cmd>
                                  </p:childTnLst>
                                </p:cTn>
                              </p:par>
                              <p:par>
                                <p:cTn id="7" presetID="1" presetClass="mediacall" presetSubtype="0" fill="hold" nodeType="withEffect">
                                  <p:stCondLst>
                                    <p:cond delay="7000"/>
                                  </p:stCondLst>
                                  <p:childTnLst>
                                    <p:cmd type="call" cmd="playFrom(0.0)">
                                      <p:cBhvr>
                                        <p:cTn id="8" dur="52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video>
              <p:cMediaNode vol="80000">
                <p:cTn id="10" fill="hold" display="0">
                  <p:stCondLst>
                    <p:cond delay="indefinite"/>
                  </p:st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Armadillo – Kick pose</a:t>
            </a:r>
            <a:endParaRPr lang="en-US" dirty="0"/>
          </a:p>
        </p:txBody>
      </p:sp>
      <p:pic>
        <p:nvPicPr>
          <p:cNvPr id="7" name="arma_kick">
            <a:hlinkClick r:id="" action="ppaction://media"/>
          </p:cNvPr>
          <p:cNvPicPr>
            <a:picLocks noGrp="1" noChangeAspect="1"/>
          </p:cNvPicPr>
          <p:nvPr>
            <p:ph idx="1"/>
            <a:videoFile r:link="rId1"/>
            <p:extLst>
              <p:ext uri="{DAA4B4D4-6D71-4841-9C94-3DE7FCFB9230}">
                <p14:media xmlns:p14="http://schemas.microsoft.com/office/powerpoint/2010/main" r:embed="rId2">
                  <p14:trim end="4882"/>
                </p14:media>
              </p:ext>
            </p:extLst>
          </p:nvPr>
        </p:nvPicPr>
        <p:blipFill rotWithShape="1">
          <a:blip r:embed="rId7"/>
          <a:srcRect l="29344" t="12487" r="25377" b="2905"/>
          <a:stretch/>
        </p:blipFill>
        <p:spPr>
          <a:xfrm>
            <a:off x="1544635" y="1050823"/>
            <a:ext cx="3124200" cy="3283691"/>
          </a:xfrm>
          <a:prstGeom prst="rect">
            <a:avLst/>
          </a:prstGeom>
          <a:noFill/>
          <a:ln w="28575">
            <a:solidFill>
              <a:srgbClr val="99CC33"/>
            </a:solidFill>
          </a:ln>
        </p:spPr>
      </p:pic>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22</a:t>
            </a:fld>
            <a:endParaRPr lang="en-US" dirty="0"/>
          </a:p>
        </p:txBody>
      </p:sp>
      <p:pic>
        <p:nvPicPr>
          <p:cNvPr id="10" name="arma_kick_balanc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8948" t="24066" r="11321" b="6241"/>
          <a:stretch/>
        </p:blipFill>
        <p:spPr>
          <a:xfrm>
            <a:off x="5603115" y="1047750"/>
            <a:ext cx="2397885" cy="3310110"/>
          </a:xfrm>
          <a:prstGeom prst="rect">
            <a:avLst/>
          </a:prstGeom>
          <a:ln w="19050">
            <a:solidFill>
              <a:srgbClr val="87C81B"/>
            </a:solidFill>
          </a:ln>
        </p:spPr>
      </p:pic>
      <p:sp>
        <p:nvSpPr>
          <p:cNvPr id="8" name="TextBox 7"/>
          <p:cNvSpPr txBox="1"/>
          <p:nvPr/>
        </p:nvSpPr>
        <p:spPr>
          <a:xfrm>
            <a:off x="4226290" y="1051342"/>
            <a:ext cx="421910" cy="369332"/>
          </a:xfrm>
          <a:prstGeom prst="rect">
            <a:avLst/>
          </a:prstGeom>
          <a:noFill/>
        </p:spPr>
        <p:txBody>
          <a:bodyPr wrap="none" rtlCol="0">
            <a:spAutoFit/>
          </a:bodyPr>
          <a:lstStyle/>
          <a:p>
            <a:r>
              <a:rPr lang="en-US" dirty="0" smtClean="0"/>
              <a:t>x2</a:t>
            </a:r>
            <a:endParaRPr lang="en-US" dirty="0"/>
          </a:p>
        </p:txBody>
      </p:sp>
    </p:spTree>
    <p:extLst>
      <p:ext uri="{BB962C8B-B14F-4D97-AF65-F5344CB8AC3E}">
        <p14:creationId xmlns:p14="http://schemas.microsoft.com/office/powerpoint/2010/main" val="257728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
                                  </p:stCondLst>
                                  <p:childTnLst>
                                    <p:cmd type="call" cmd="playFrom(0.0)">
                                      <p:cBhvr>
                                        <p:cTn id="6" dur="15298" fill="hold"/>
                                        <p:tgtEl>
                                          <p:spTgt spid="7"/>
                                        </p:tgtEl>
                                      </p:cBhvr>
                                    </p:cmd>
                                  </p:childTnLst>
                                </p:cTn>
                              </p:par>
                              <p:par>
                                <p:cTn id="7" presetID="1" presetClass="mediacall" presetSubtype="0" fill="hold" nodeType="withEffect">
                                  <p:stCondLst>
                                    <p:cond delay="9000"/>
                                  </p:stCondLst>
                                  <p:childTnLst>
                                    <p:cmd type="call" cmd="playFrom(0.0)">
                                      <p:cBhvr>
                                        <p:cTn id="8" dur="48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video>
              <p:cMediaNode vol="80000">
                <p:cTn id="10" fill="hold" display="0">
                  <p:stCondLst>
                    <p:cond delay="indefinite"/>
                  </p:stCondLst>
                </p:cTn>
                <p:tgtEl>
                  <p:spTgt spid="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Suspension mode</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23</a:t>
            </a:fld>
            <a:endParaRPr lang="en-US" dirty="0"/>
          </a:p>
        </p:txBody>
      </p:sp>
      <p:pic>
        <p:nvPicPr>
          <p:cNvPr id="8" name="make-it-stand">
            <a:hlinkClick r:id="" action="ppaction://media"/>
          </p:cNvPr>
          <p:cNvPicPr>
            <a:picLocks noChangeAspect="1"/>
          </p:cNvPicPr>
          <p:nvPr>
            <a:videoFile r:link="rId1"/>
            <p:extLst>
              <p:ext uri="{DAA4B4D4-6D71-4841-9C94-3DE7FCFB9230}">
                <p14:media xmlns:p14="http://schemas.microsoft.com/office/powerpoint/2010/main" r:embed="rId2">
                  <p14:trim st="129511" end="44466.6666"/>
                </p14:media>
              </p:ext>
            </p:extLst>
          </p:nvPr>
        </p:nvPicPr>
        <p:blipFill>
          <a:blip r:embed="rId5"/>
          <a:stretch>
            <a:fillRect/>
          </a:stretch>
        </p:blipFill>
        <p:spPr>
          <a:xfrm>
            <a:off x="1691142" y="1000125"/>
            <a:ext cx="5833723" cy="3281469"/>
          </a:xfrm>
          <a:prstGeom prst="rect">
            <a:avLst/>
          </a:prstGeom>
          <a:noFill/>
          <a:ln w="19050">
            <a:solidFill>
              <a:srgbClr val="87C81B"/>
            </a:solidFill>
          </a:ln>
        </p:spPr>
      </p:pic>
    </p:spTree>
    <p:extLst>
      <p:ext uri="{BB962C8B-B14F-4D97-AF65-F5344CB8AC3E}">
        <p14:creationId xmlns:p14="http://schemas.microsoft.com/office/powerpoint/2010/main" val="175588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Multiple bases</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24</a:t>
            </a:fld>
            <a:endParaRPr lang="en-US" dirty="0"/>
          </a:p>
        </p:txBody>
      </p:sp>
      <p:pic>
        <p:nvPicPr>
          <p:cNvPr id="10" name="make-it-stand">
            <a:hlinkClick r:id="" action="ppaction://media"/>
          </p:cNvPr>
          <p:cNvPicPr>
            <a:picLocks noChangeAspect="1"/>
          </p:cNvPicPr>
          <p:nvPr>
            <a:videoFile r:link="rId1"/>
            <p:extLst>
              <p:ext uri="{DAA4B4D4-6D71-4841-9C94-3DE7FCFB9230}">
                <p14:media xmlns:p14="http://schemas.microsoft.com/office/powerpoint/2010/main" r:embed="rId2">
                  <p14:trim st="113468" end="71441.6666"/>
                </p14:media>
              </p:ext>
            </p:extLst>
          </p:nvPr>
        </p:nvPicPr>
        <p:blipFill>
          <a:blip r:embed="rId5"/>
          <a:stretch>
            <a:fillRect/>
          </a:stretch>
        </p:blipFill>
        <p:spPr>
          <a:xfrm>
            <a:off x="1691142" y="1000125"/>
            <a:ext cx="5833723" cy="3281469"/>
          </a:xfrm>
          <a:prstGeom prst="rect">
            <a:avLst/>
          </a:prstGeom>
          <a:noFill/>
          <a:ln w="19050">
            <a:solidFill>
              <a:srgbClr val="87C81B"/>
            </a:solidFill>
          </a:ln>
        </p:spPr>
      </p:pic>
    </p:spTree>
    <p:extLst>
      <p:ext uri="{BB962C8B-B14F-4D97-AF65-F5344CB8AC3E}">
        <p14:creationId xmlns:p14="http://schemas.microsoft.com/office/powerpoint/2010/main" val="1743076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9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765180"/>
            <a:ext cx="955492" cy="150495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3693" y="1581150"/>
            <a:ext cx="1523182" cy="1513468"/>
          </a:xfrm>
          <a:prstGeom prst="rect">
            <a:avLst/>
          </a:prstGeom>
        </p:spPr>
      </p:pic>
      <p:sp>
        <p:nvSpPr>
          <p:cNvPr id="5" name="Titel 4"/>
          <p:cNvSpPr>
            <a:spLocks noGrp="1"/>
          </p:cNvSpPr>
          <p:nvPr>
            <p:ph type="title"/>
          </p:nvPr>
        </p:nvSpPr>
        <p:spPr/>
        <p:txBody>
          <a:bodyPr>
            <a:normAutofit fontScale="90000"/>
          </a:bodyPr>
          <a:lstStyle/>
          <a:p>
            <a:r>
              <a:rPr lang="en-US" dirty="0" smtClean="0"/>
              <a:t>Discussion</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25</a:t>
            </a:fld>
            <a:endParaRPr lang="en-US" dirty="0"/>
          </a:p>
        </p:txBody>
      </p:sp>
      <p:cxnSp>
        <p:nvCxnSpPr>
          <p:cNvPr id="10" name="Straight Connector 9"/>
          <p:cNvCxnSpPr/>
          <p:nvPr/>
        </p:nvCxnSpPr>
        <p:spPr>
          <a:xfrm>
            <a:off x="4568552" y="1046816"/>
            <a:ext cx="0" cy="3201333"/>
          </a:xfrm>
          <a:prstGeom prst="line">
            <a:avLst/>
          </a:prstGeom>
          <a:ln w="19050">
            <a:prstDash val="solid"/>
          </a:ln>
        </p:spPr>
        <p:style>
          <a:lnRef idx="1">
            <a:schemeClr val="accent3"/>
          </a:lnRef>
          <a:fillRef idx="0">
            <a:schemeClr val="accent3"/>
          </a:fillRef>
          <a:effectRef idx="0">
            <a:schemeClr val="accent3"/>
          </a:effectRef>
          <a:fontRef idx="minor">
            <a:schemeClr val="tx1"/>
          </a:fontRef>
        </p:style>
      </p:cxnSp>
      <p:sp>
        <p:nvSpPr>
          <p:cNvPr id="13" name="Content Placeholder 5"/>
          <p:cNvSpPr txBox="1">
            <a:spLocks/>
          </p:cNvSpPr>
          <p:nvPr/>
        </p:nvSpPr>
        <p:spPr>
          <a:xfrm>
            <a:off x="4953000" y="1024628"/>
            <a:ext cx="3810000" cy="579867"/>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Clr>
                <a:srgbClr val="99CC33"/>
              </a:buClr>
              <a:buSzPct val="80000"/>
              <a:buFont typeface="Calibri" pitchFamily="34" charset="0"/>
              <a:buChar char="●"/>
              <a:defRPr sz="3200" kern="1200">
                <a:solidFill>
                  <a:schemeClr val="dk1"/>
                </a:solidFill>
                <a:latin typeface="Trebuchet MS"/>
                <a:ea typeface="+mn-ea"/>
                <a:cs typeface="Trebuchet MS"/>
              </a:defRPr>
            </a:lvl1pPr>
            <a:lvl2pPr marL="742950" indent="-285750" algn="l" defTabSz="914400" rtl="0" eaLnBrk="1" latinLnBrk="0" hangingPunct="1">
              <a:spcBef>
                <a:spcPct val="20000"/>
              </a:spcBef>
              <a:buClr>
                <a:srgbClr val="99CC33"/>
              </a:buClr>
              <a:buFont typeface="Wingdings" pitchFamily="2" charset="2"/>
              <a:buChar char="§"/>
              <a:defRPr sz="2800" kern="1200">
                <a:solidFill>
                  <a:schemeClr val="dk1"/>
                </a:solidFill>
                <a:latin typeface="Trebuchet MS"/>
                <a:ea typeface="+mn-ea"/>
                <a:cs typeface="Trebuchet MS"/>
              </a:defRPr>
            </a:lvl2pPr>
            <a:lvl3pPr marL="1143000" indent="-228600" algn="l" defTabSz="914400" rtl="0" eaLnBrk="1" latinLnBrk="0" hangingPunct="1">
              <a:spcBef>
                <a:spcPct val="20000"/>
              </a:spcBef>
              <a:buClr>
                <a:srgbClr val="99CC33"/>
              </a:buClr>
              <a:buFont typeface="Arial" pitchFamily="34" charset="0"/>
              <a:buChar char="•"/>
              <a:defRPr sz="2400" kern="1200">
                <a:solidFill>
                  <a:schemeClr val="dk1"/>
                </a:solidFill>
                <a:latin typeface="Trebuchet MS"/>
                <a:ea typeface="+mn-ea"/>
                <a:cs typeface="Trebuchet MS"/>
              </a:defRPr>
            </a:lvl3pPr>
            <a:lvl4pPr marL="1600200" indent="-228600" algn="l" defTabSz="914400" rtl="0" eaLnBrk="1" latinLnBrk="0" hangingPunct="1">
              <a:spcBef>
                <a:spcPct val="20000"/>
              </a:spcBef>
              <a:buClr>
                <a:srgbClr val="99CC33"/>
              </a:buClr>
              <a:buFont typeface="Wingdings" pitchFamily="2" charset="2"/>
              <a:buChar char="§"/>
              <a:defRPr sz="2000" kern="1200">
                <a:solidFill>
                  <a:schemeClr val="dk1"/>
                </a:solidFill>
                <a:latin typeface="Trebuchet MS"/>
                <a:ea typeface="+mn-ea"/>
                <a:cs typeface="Trebuchet MS"/>
              </a:defRPr>
            </a:lvl4pPr>
            <a:lvl5pPr marL="2057400" indent="-228600" algn="l" defTabSz="914400" rtl="0" eaLnBrk="1" latinLnBrk="0" hangingPunct="1">
              <a:spcBef>
                <a:spcPct val="20000"/>
              </a:spcBef>
              <a:buClr>
                <a:schemeClr val="bg1">
                  <a:lumMod val="75000"/>
                </a:schemeClr>
              </a:buClr>
              <a:buFont typeface="Arial" pitchFamily="34" charset="0"/>
              <a:buChar char="•"/>
              <a:defRPr sz="2000" kern="1200">
                <a:solidFill>
                  <a:schemeClr val="dk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n-US" sz="2800" dirty="0" smtClean="0"/>
              <a:t>Future work</a:t>
            </a:r>
          </a:p>
        </p:txBody>
      </p:sp>
      <p:sp>
        <p:nvSpPr>
          <p:cNvPr id="14" name="Content Placeholder 5"/>
          <p:cNvSpPr txBox="1">
            <a:spLocks/>
          </p:cNvSpPr>
          <p:nvPr/>
        </p:nvSpPr>
        <p:spPr>
          <a:xfrm>
            <a:off x="318411" y="1046816"/>
            <a:ext cx="3810000" cy="55767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lnSpcReduction="10000"/>
          </a:bodyPr>
          <a:lstStyle>
            <a:lvl1pPr marL="342900" indent="-342900" algn="l" defTabSz="914400" rtl="0" eaLnBrk="1" latinLnBrk="0" hangingPunct="1">
              <a:spcBef>
                <a:spcPct val="20000"/>
              </a:spcBef>
              <a:buClr>
                <a:srgbClr val="99CC33"/>
              </a:buClr>
              <a:buSzPct val="80000"/>
              <a:buFont typeface="Calibri" pitchFamily="34" charset="0"/>
              <a:buChar char="●"/>
              <a:defRPr sz="3200" kern="1200">
                <a:solidFill>
                  <a:schemeClr val="dk1"/>
                </a:solidFill>
                <a:latin typeface="Trebuchet MS"/>
                <a:ea typeface="+mn-ea"/>
                <a:cs typeface="Trebuchet MS"/>
              </a:defRPr>
            </a:lvl1pPr>
            <a:lvl2pPr marL="742950" indent="-285750" algn="l" defTabSz="914400" rtl="0" eaLnBrk="1" latinLnBrk="0" hangingPunct="1">
              <a:spcBef>
                <a:spcPct val="20000"/>
              </a:spcBef>
              <a:buClr>
                <a:srgbClr val="99CC33"/>
              </a:buClr>
              <a:buFont typeface="Wingdings" pitchFamily="2" charset="2"/>
              <a:buChar char="§"/>
              <a:defRPr sz="2800" kern="1200">
                <a:solidFill>
                  <a:schemeClr val="dk1"/>
                </a:solidFill>
                <a:latin typeface="Trebuchet MS"/>
                <a:ea typeface="+mn-ea"/>
                <a:cs typeface="Trebuchet MS"/>
              </a:defRPr>
            </a:lvl2pPr>
            <a:lvl3pPr marL="1143000" indent="-228600" algn="l" defTabSz="914400" rtl="0" eaLnBrk="1" latinLnBrk="0" hangingPunct="1">
              <a:spcBef>
                <a:spcPct val="20000"/>
              </a:spcBef>
              <a:buClr>
                <a:srgbClr val="99CC33"/>
              </a:buClr>
              <a:buFont typeface="Arial" pitchFamily="34" charset="0"/>
              <a:buChar char="•"/>
              <a:defRPr sz="2400" kern="1200">
                <a:solidFill>
                  <a:schemeClr val="dk1"/>
                </a:solidFill>
                <a:latin typeface="Trebuchet MS"/>
                <a:ea typeface="+mn-ea"/>
                <a:cs typeface="Trebuchet MS"/>
              </a:defRPr>
            </a:lvl3pPr>
            <a:lvl4pPr marL="1600200" indent="-228600" algn="l" defTabSz="914400" rtl="0" eaLnBrk="1" latinLnBrk="0" hangingPunct="1">
              <a:spcBef>
                <a:spcPct val="20000"/>
              </a:spcBef>
              <a:buClr>
                <a:srgbClr val="99CC33"/>
              </a:buClr>
              <a:buFont typeface="Wingdings" pitchFamily="2" charset="2"/>
              <a:buChar char="§"/>
              <a:defRPr sz="2000" kern="1200">
                <a:solidFill>
                  <a:schemeClr val="dk1"/>
                </a:solidFill>
                <a:latin typeface="Trebuchet MS"/>
                <a:ea typeface="+mn-ea"/>
                <a:cs typeface="Trebuchet MS"/>
              </a:defRPr>
            </a:lvl4pPr>
            <a:lvl5pPr marL="2057400" indent="-228600" algn="l" defTabSz="914400" rtl="0" eaLnBrk="1" latinLnBrk="0" hangingPunct="1">
              <a:spcBef>
                <a:spcPct val="20000"/>
              </a:spcBef>
              <a:buClr>
                <a:schemeClr val="bg1">
                  <a:lumMod val="75000"/>
                </a:schemeClr>
              </a:buClr>
              <a:buFont typeface="Arial" pitchFamily="34" charset="0"/>
              <a:buChar char="•"/>
              <a:defRPr sz="2000" kern="1200">
                <a:solidFill>
                  <a:schemeClr val="dk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None/>
            </a:pPr>
            <a:r>
              <a:rPr lang="en-US" sz="2800" dirty="0" smtClean="0"/>
              <a:t>Limitations</a:t>
            </a:r>
            <a:endParaRPr lang="en-US" dirty="0" smtClean="0"/>
          </a:p>
        </p:txBody>
      </p:sp>
      <p:sp>
        <p:nvSpPr>
          <p:cNvPr id="18" name="TextBox 17"/>
          <p:cNvSpPr txBox="1"/>
          <p:nvPr/>
        </p:nvSpPr>
        <p:spPr>
          <a:xfrm>
            <a:off x="318411" y="2086800"/>
            <a:ext cx="2377574" cy="400110"/>
          </a:xfrm>
          <a:prstGeom prst="rect">
            <a:avLst/>
          </a:prstGeom>
          <a:noFill/>
        </p:spPr>
        <p:txBody>
          <a:bodyPr wrap="none" rtlCol="0">
            <a:spAutoFit/>
          </a:bodyPr>
          <a:lstStyle/>
          <a:p>
            <a:r>
              <a:rPr lang="en-US" sz="2000" dirty="0" smtClean="0"/>
              <a:t>Handles placement</a:t>
            </a:r>
            <a:endParaRPr lang="en-US" sz="2000" dirty="0"/>
          </a:p>
        </p:txBody>
      </p:sp>
      <p:sp>
        <p:nvSpPr>
          <p:cNvPr id="19" name="TextBox 18"/>
          <p:cNvSpPr txBox="1"/>
          <p:nvPr/>
        </p:nvSpPr>
        <p:spPr>
          <a:xfrm>
            <a:off x="1514369" y="3329260"/>
            <a:ext cx="2191626" cy="400110"/>
          </a:xfrm>
          <a:prstGeom prst="rect">
            <a:avLst/>
          </a:prstGeom>
          <a:noFill/>
        </p:spPr>
        <p:txBody>
          <a:bodyPr wrap="none" rtlCol="0">
            <a:spAutoFit/>
          </a:bodyPr>
          <a:lstStyle/>
          <a:p>
            <a:r>
              <a:rPr lang="en-US" sz="2000" dirty="0" smtClean="0"/>
              <a:t>Self-intersections</a:t>
            </a:r>
            <a:endParaRPr lang="en-US" sz="2000" dirty="0"/>
          </a:p>
        </p:txBody>
      </p:sp>
      <p:sp>
        <p:nvSpPr>
          <p:cNvPr id="20" name="TextBox 19"/>
          <p:cNvSpPr txBox="1"/>
          <p:nvPr/>
        </p:nvSpPr>
        <p:spPr>
          <a:xfrm>
            <a:off x="5029741" y="2019240"/>
            <a:ext cx="2209259" cy="400110"/>
          </a:xfrm>
          <a:prstGeom prst="rect">
            <a:avLst/>
          </a:prstGeom>
          <a:noFill/>
        </p:spPr>
        <p:txBody>
          <a:bodyPr wrap="none" rtlCol="0">
            <a:spAutoFit/>
          </a:bodyPr>
          <a:lstStyle/>
          <a:p>
            <a:r>
              <a:rPr lang="en-US" sz="2000" dirty="0" smtClean="0"/>
              <a:t>Multiple densities</a:t>
            </a:r>
            <a:endParaRPr lang="en-US" sz="2000" dirty="0"/>
          </a:p>
        </p:txBody>
      </p:sp>
      <p:sp>
        <p:nvSpPr>
          <p:cNvPr id="21" name="TextBox 20"/>
          <p:cNvSpPr txBox="1"/>
          <p:nvPr/>
        </p:nvSpPr>
        <p:spPr>
          <a:xfrm>
            <a:off x="6560472" y="3163712"/>
            <a:ext cx="2354928" cy="707886"/>
          </a:xfrm>
          <a:prstGeom prst="rect">
            <a:avLst/>
          </a:prstGeom>
          <a:noFill/>
        </p:spPr>
        <p:txBody>
          <a:bodyPr wrap="square" rtlCol="0">
            <a:spAutoFit/>
          </a:bodyPr>
          <a:lstStyle/>
          <a:p>
            <a:r>
              <a:rPr lang="en-US" sz="2000" dirty="0"/>
              <a:t>Other </a:t>
            </a:r>
            <a:r>
              <a:rPr lang="en-US" sz="2000" dirty="0" smtClean="0"/>
              <a:t>deformation strategies</a:t>
            </a:r>
            <a:endParaRPr lang="en-US" sz="2000" dirty="0"/>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9383" y="3063041"/>
            <a:ext cx="1445916" cy="1084437"/>
          </a:xfrm>
          <a:prstGeom prst="rect">
            <a:avLst/>
          </a:prstGeom>
        </p:spPr>
      </p:pic>
      <p:sp>
        <p:nvSpPr>
          <p:cNvPr id="7" name="Oval 6"/>
          <p:cNvSpPr/>
          <p:nvPr/>
        </p:nvSpPr>
        <p:spPr>
          <a:xfrm>
            <a:off x="609600" y="3729370"/>
            <a:ext cx="366380" cy="36638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5103764" y="4118143"/>
            <a:ext cx="1449436" cy="338554"/>
          </a:xfrm>
          <a:prstGeom prst="rect">
            <a:avLst/>
          </a:prstGeom>
          <a:noFill/>
        </p:spPr>
        <p:txBody>
          <a:bodyPr wrap="none" rtlCol="0">
            <a:spAutoFit/>
          </a:bodyPr>
          <a:lstStyle/>
          <a:p>
            <a:r>
              <a:rPr lang="en-US" sz="1600" dirty="0" smtClean="0"/>
              <a:t>[</a:t>
            </a:r>
            <a:r>
              <a:rPr lang="en-US" sz="1600" dirty="0" err="1" smtClean="0"/>
              <a:t>iWIRES</a:t>
            </a:r>
            <a:r>
              <a:rPr lang="en-US" sz="1600" dirty="0" smtClean="0"/>
              <a:t> 2009]</a:t>
            </a:r>
            <a:endParaRPr lang="en-US" sz="1600" dirty="0"/>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4433" t="-2570" r="10378" b="32552"/>
          <a:stretch/>
        </p:blipFill>
        <p:spPr>
          <a:xfrm>
            <a:off x="7261445" y="1716879"/>
            <a:ext cx="1501555" cy="1139952"/>
          </a:xfrm>
          <a:prstGeom prst="rect">
            <a:avLst/>
          </a:prstGeom>
        </p:spPr>
      </p:pic>
    </p:spTree>
    <p:extLst>
      <p:ext uri="{BB962C8B-B14F-4D97-AF65-F5344CB8AC3E}">
        <p14:creationId xmlns:p14="http://schemas.microsoft.com/office/powerpoint/2010/main" val="2321314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Conclusion</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26</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6288"/>
            <a:ext cx="9144000" cy="2000462"/>
          </a:xfrm>
          <a:prstGeom prst="rect">
            <a:avLst/>
          </a:prstGeom>
        </p:spPr>
      </p:pic>
      <p:sp>
        <p:nvSpPr>
          <p:cNvPr id="11" name="Content Placeholder 5"/>
          <p:cNvSpPr>
            <a:spLocks noGrp="1"/>
          </p:cNvSpPr>
          <p:nvPr>
            <p:ph idx="1"/>
          </p:nvPr>
        </p:nvSpPr>
        <p:spPr>
          <a:xfrm>
            <a:off x="457200" y="895350"/>
            <a:ext cx="8229600" cy="1771650"/>
          </a:xfrm>
        </p:spPr>
        <p:txBody>
          <a:bodyPr/>
          <a:lstStyle/>
          <a:p>
            <a:r>
              <a:rPr lang="en-US" dirty="0" smtClean="0"/>
              <a:t>Automatic balancing</a:t>
            </a:r>
          </a:p>
          <a:p>
            <a:pPr lvl="1"/>
            <a:r>
              <a:rPr lang="en-US" dirty="0" smtClean="0"/>
              <a:t>Stability &amp; shape preservation</a:t>
            </a:r>
          </a:p>
          <a:p>
            <a:pPr lvl="1"/>
            <a:r>
              <a:rPr lang="en-US" dirty="0" smtClean="0"/>
              <a:t>Inner carving &amp; shape deformation</a:t>
            </a:r>
          </a:p>
        </p:txBody>
      </p:sp>
    </p:spTree>
    <p:extLst>
      <p:ext uri="{BB962C8B-B14F-4D97-AF65-F5344CB8AC3E}">
        <p14:creationId xmlns:p14="http://schemas.microsoft.com/office/powerpoint/2010/main" val="3737689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Acknowledgments</a:t>
            </a:r>
            <a:endParaRPr lang="en-US" dirty="0"/>
          </a:p>
        </p:txBody>
      </p:sp>
      <p:sp>
        <p:nvSpPr>
          <p:cNvPr id="7" name="Content Placeholder 5"/>
          <p:cNvSpPr>
            <a:spLocks noGrp="1"/>
          </p:cNvSpPr>
          <p:nvPr>
            <p:ph idx="1"/>
          </p:nvPr>
        </p:nvSpPr>
        <p:spPr>
          <a:xfrm>
            <a:off x="1905000" y="1028700"/>
            <a:ext cx="2514600" cy="3429001"/>
          </a:xfrm>
        </p:spPr>
        <p:txBody>
          <a:bodyPr>
            <a:noAutofit/>
          </a:bodyPr>
          <a:lstStyle/>
          <a:p>
            <a:pPr marL="0" indent="0">
              <a:spcBef>
                <a:spcPts val="0"/>
              </a:spcBef>
              <a:buNone/>
            </a:pPr>
            <a:r>
              <a:rPr lang="en-US" sz="2000" dirty="0" smtClean="0"/>
              <a:t>Daniele Panozzo</a:t>
            </a:r>
          </a:p>
          <a:p>
            <a:pPr marL="0" indent="0">
              <a:spcBef>
                <a:spcPts val="0"/>
              </a:spcBef>
              <a:buNone/>
            </a:pPr>
            <a:r>
              <a:rPr lang="en-US" sz="2000" dirty="0" smtClean="0"/>
              <a:t>Philippe Block</a:t>
            </a:r>
          </a:p>
          <a:p>
            <a:pPr marL="0" indent="0">
              <a:spcBef>
                <a:spcPts val="0"/>
              </a:spcBef>
              <a:buNone/>
            </a:pPr>
            <a:r>
              <a:rPr lang="en-US" sz="2000" dirty="0" err="1" smtClean="0"/>
              <a:t>Ladislav</a:t>
            </a:r>
            <a:r>
              <a:rPr lang="en-US" sz="2000" dirty="0" smtClean="0"/>
              <a:t> </a:t>
            </a:r>
            <a:r>
              <a:rPr lang="en-US" sz="2000" dirty="0" err="1" smtClean="0"/>
              <a:t>Kavan</a:t>
            </a:r>
            <a:endParaRPr lang="en-US" sz="2000" dirty="0" smtClean="0"/>
          </a:p>
          <a:p>
            <a:pPr marL="0" indent="0">
              <a:spcBef>
                <a:spcPts val="0"/>
              </a:spcBef>
              <a:buNone/>
            </a:pPr>
            <a:r>
              <a:rPr lang="en-US" sz="2000" dirty="0" smtClean="0"/>
              <a:t>Amit Bermano</a:t>
            </a:r>
          </a:p>
          <a:p>
            <a:pPr marL="0" indent="0">
              <a:spcBef>
                <a:spcPts val="0"/>
              </a:spcBef>
              <a:buNone/>
            </a:pPr>
            <a:r>
              <a:rPr lang="en-US" sz="2000" dirty="0" smtClean="0"/>
              <a:t>Bernd Bickel</a:t>
            </a:r>
          </a:p>
          <a:p>
            <a:pPr marL="0" indent="0">
              <a:spcBef>
                <a:spcPts val="0"/>
              </a:spcBef>
              <a:buNone/>
            </a:pPr>
            <a:r>
              <a:rPr lang="en-US" sz="2000" dirty="0" smtClean="0"/>
              <a:t>Alec Jacobson</a:t>
            </a:r>
          </a:p>
          <a:p>
            <a:pPr marL="0" indent="0">
              <a:spcBef>
                <a:spcPts val="0"/>
              </a:spcBef>
              <a:buNone/>
            </a:pPr>
            <a:r>
              <a:rPr lang="en-US" sz="2000" dirty="0" smtClean="0"/>
              <a:t>Markus Buehler</a:t>
            </a:r>
          </a:p>
          <a:p>
            <a:pPr marL="0" indent="0">
              <a:spcBef>
                <a:spcPts val="0"/>
              </a:spcBef>
              <a:buNone/>
            </a:pPr>
            <a:r>
              <a:rPr lang="en-US" sz="2000" dirty="0" err="1" smtClean="0"/>
              <a:t>Gioacchino</a:t>
            </a:r>
            <a:r>
              <a:rPr lang="en-US" sz="2000" dirty="0" smtClean="0"/>
              <a:t> </a:t>
            </a:r>
            <a:r>
              <a:rPr lang="en-US" sz="2000" dirty="0" err="1" smtClean="0"/>
              <a:t>Noris</a:t>
            </a:r>
            <a:endParaRPr lang="en-US" sz="2000" dirty="0" smtClean="0"/>
          </a:p>
          <a:p>
            <a:pPr marL="0" indent="0">
              <a:spcBef>
                <a:spcPts val="0"/>
              </a:spcBef>
              <a:buNone/>
            </a:pPr>
            <a:r>
              <a:rPr lang="en-US" sz="2000" dirty="0" smtClean="0"/>
              <a:t>Ronnie </a:t>
            </a:r>
            <a:r>
              <a:rPr lang="en-US" sz="2000" dirty="0" err="1" smtClean="0"/>
              <a:t>Gaensli</a:t>
            </a:r>
            <a:endParaRPr lang="en-US" sz="2000" dirty="0" smtClean="0"/>
          </a:p>
          <a:p>
            <a:pPr marL="0" indent="0">
              <a:spcBef>
                <a:spcPts val="0"/>
              </a:spcBef>
              <a:buNone/>
            </a:pPr>
            <a:r>
              <a:rPr lang="en-US" sz="2000" dirty="0" smtClean="0"/>
              <a:t>Steven </a:t>
            </a:r>
            <a:r>
              <a:rPr lang="en-US" sz="2000" dirty="0" err="1" smtClean="0"/>
              <a:t>Poulakos</a:t>
            </a:r>
            <a:endParaRPr lang="en-US" sz="2000" dirty="0" smtClean="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27</a:t>
            </a:fld>
            <a:endParaRPr lang="en-US" dirty="0"/>
          </a:p>
        </p:txBody>
      </p:sp>
      <p:sp>
        <p:nvSpPr>
          <p:cNvPr id="8" name="Content Placeholder 5"/>
          <p:cNvSpPr txBox="1">
            <a:spLocks/>
          </p:cNvSpPr>
          <p:nvPr/>
        </p:nvSpPr>
        <p:spPr>
          <a:xfrm>
            <a:off x="4800600" y="1028700"/>
            <a:ext cx="4191000" cy="34290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99CC33"/>
              </a:buClr>
              <a:buSzPct val="80000"/>
              <a:buFont typeface="Calibri" pitchFamily="34" charset="0"/>
              <a:buChar char="●"/>
              <a:defRPr sz="3200" kern="1200">
                <a:solidFill>
                  <a:schemeClr val="tx1"/>
                </a:solidFill>
                <a:latin typeface="Trebuchet MS"/>
                <a:ea typeface="+mn-ea"/>
                <a:cs typeface="Trebuchet MS"/>
              </a:defRPr>
            </a:lvl1pPr>
            <a:lvl2pPr marL="742950" indent="-285750" algn="l" defTabSz="914400" rtl="0" eaLnBrk="1" latinLnBrk="0" hangingPunct="1">
              <a:spcBef>
                <a:spcPct val="20000"/>
              </a:spcBef>
              <a:buClr>
                <a:srgbClr val="99CC33"/>
              </a:buClr>
              <a:buFont typeface="Wingdings" pitchFamily="2" charset="2"/>
              <a:buChar char="§"/>
              <a:defRPr sz="2800" kern="1200">
                <a:solidFill>
                  <a:schemeClr val="tx1"/>
                </a:solidFill>
                <a:latin typeface="Trebuchet MS"/>
                <a:ea typeface="+mn-ea"/>
                <a:cs typeface="Trebuchet MS"/>
              </a:defRPr>
            </a:lvl2pPr>
            <a:lvl3pPr marL="1143000" indent="-228600" algn="l" defTabSz="914400" rtl="0" eaLnBrk="1" latinLnBrk="0" hangingPunct="1">
              <a:spcBef>
                <a:spcPct val="20000"/>
              </a:spcBef>
              <a:buClr>
                <a:srgbClr val="99CC33"/>
              </a:buClr>
              <a:buFont typeface="Arial" pitchFamily="34" charset="0"/>
              <a:buChar char="•"/>
              <a:defRPr sz="2400" kern="1200">
                <a:solidFill>
                  <a:schemeClr val="tx1"/>
                </a:solidFill>
                <a:latin typeface="Trebuchet MS"/>
                <a:ea typeface="+mn-ea"/>
                <a:cs typeface="Trebuchet MS"/>
              </a:defRPr>
            </a:lvl3pPr>
            <a:lvl4pPr marL="1600200" indent="-228600" algn="l" defTabSz="914400" rtl="0" eaLnBrk="1" latinLnBrk="0" hangingPunct="1">
              <a:spcBef>
                <a:spcPct val="20000"/>
              </a:spcBef>
              <a:buClr>
                <a:srgbClr val="99CC33"/>
              </a:buClr>
              <a:buFont typeface="Wingdings" pitchFamily="2" charset="2"/>
              <a:buChar char="§"/>
              <a:defRPr sz="2000" kern="1200">
                <a:solidFill>
                  <a:schemeClr val="tx1"/>
                </a:solidFill>
                <a:latin typeface="Trebuchet MS"/>
                <a:ea typeface="+mn-ea"/>
                <a:cs typeface="Trebuchet MS"/>
              </a:defRPr>
            </a:lvl4pPr>
            <a:lvl5pPr marL="2057400" indent="-228600" algn="l" defTabSz="914400" rtl="0" eaLnBrk="1" latinLnBrk="0" hangingPunct="1">
              <a:spcBef>
                <a:spcPct val="20000"/>
              </a:spcBef>
              <a:buClr>
                <a:schemeClr val="bg1">
                  <a:lumMod val="75000"/>
                </a:schemeClr>
              </a:buClr>
              <a:buFont typeface="Arial" pitchFamily="34" charset="0"/>
              <a:buChar char="•"/>
              <a:defRPr sz="20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Calibri" pitchFamily="34" charset="0"/>
              <a:buNone/>
            </a:pPr>
            <a:r>
              <a:rPr lang="en-US" sz="2000" dirty="0" smtClean="0"/>
              <a:t>Models:</a:t>
            </a:r>
          </a:p>
          <a:p>
            <a:pPr marL="0" indent="0">
              <a:spcBef>
                <a:spcPts val="0"/>
              </a:spcBef>
              <a:buFont typeface="Calibri" pitchFamily="34" charset="0"/>
              <a:buNone/>
            </a:pPr>
            <a:r>
              <a:rPr lang="en-US" sz="2000" dirty="0" smtClean="0"/>
              <a:t>www.turbosquid.com</a:t>
            </a:r>
          </a:p>
          <a:p>
            <a:pPr marL="0" indent="0">
              <a:spcBef>
                <a:spcPts val="0"/>
              </a:spcBef>
              <a:buFont typeface="Calibri" pitchFamily="34" charset="0"/>
              <a:buNone/>
            </a:pPr>
            <a:r>
              <a:rPr lang="en-US" sz="2000" dirty="0" smtClean="0"/>
              <a:t>archive3d.net</a:t>
            </a:r>
          </a:p>
          <a:p>
            <a:pPr marL="0" indent="0">
              <a:spcBef>
                <a:spcPts val="0"/>
              </a:spcBef>
              <a:buFont typeface="Calibri" pitchFamily="34" charset="0"/>
              <a:buNone/>
            </a:pPr>
            <a:r>
              <a:rPr lang="en-US" sz="2000" dirty="0" smtClean="0"/>
              <a:t>AIM@SHAPE</a:t>
            </a:r>
          </a:p>
          <a:p>
            <a:pPr marL="0" indent="0">
              <a:spcBef>
                <a:spcPts val="0"/>
              </a:spcBef>
              <a:buFont typeface="Calibri" pitchFamily="34" charset="0"/>
              <a:buNone/>
            </a:pPr>
            <a:endParaRPr lang="en-US" sz="2000" dirty="0"/>
          </a:p>
          <a:p>
            <a:pPr marL="0" indent="0">
              <a:spcBef>
                <a:spcPts val="0"/>
              </a:spcBef>
              <a:buFont typeface="Calibri" pitchFamily="34" charset="0"/>
              <a:buNone/>
            </a:pPr>
            <a:r>
              <a:rPr lang="en-US" sz="2000" dirty="0" smtClean="0"/>
              <a:t>Funding:</a:t>
            </a:r>
          </a:p>
          <a:p>
            <a:pPr marL="0" indent="0">
              <a:spcBef>
                <a:spcPts val="0"/>
              </a:spcBef>
              <a:buFont typeface="Calibri" pitchFamily="34" charset="0"/>
              <a:buNone/>
            </a:pPr>
            <a:r>
              <a:rPr lang="en-US" sz="2000" dirty="0" smtClean="0"/>
              <a:t>Swiss National Science Foundation</a:t>
            </a:r>
          </a:p>
          <a:p>
            <a:pPr marL="0" indent="0">
              <a:spcBef>
                <a:spcPts val="0"/>
              </a:spcBef>
              <a:buFont typeface="Calibri" pitchFamily="34" charset="0"/>
              <a:buNone/>
            </a:pPr>
            <a:r>
              <a:rPr lang="en-US" sz="2000" dirty="0" smtClean="0"/>
              <a:t>European Research Council</a:t>
            </a:r>
          </a:p>
          <a:p>
            <a:pPr marL="0" indent="0">
              <a:spcBef>
                <a:spcPts val="0"/>
              </a:spcBef>
              <a:buFont typeface="Calibri" pitchFamily="34" charset="0"/>
              <a:buNone/>
            </a:pPr>
            <a:r>
              <a:rPr lang="en-US" sz="2000" dirty="0" smtClean="0"/>
              <a:t>Adobe Research</a:t>
            </a:r>
          </a:p>
          <a:p>
            <a:pPr marL="0" indent="0">
              <a:spcBef>
                <a:spcPts val="0"/>
              </a:spcBef>
              <a:buFont typeface="Calibri" pitchFamily="34" charset="0"/>
              <a:buNone/>
            </a:pPr>
            <a:r>
              <a:rPr lang="en-US" sz="2000" dirty="0" smtClean="0"/>
              <a:t>ETH Zurich Postdoc Fellowship</a:t>
            </a:r>
          </a:p>
        </p:txBody>
      </p:sp>
    </p:spTree>
    <p:extLst>
      <p:ext uri="{BB962C8B-B14F-4D97-AF65-F5344CB8AC3E}">
        <p14:creationId xmlns:p14="http://schemas.microsoft.com/office/powerpoint/2010/main" val="2492239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85888"/>
            <a:ext cx="9144000" cy="2000462"/>
          </a:xfrm>
          <a:prstGeom prst="rect">
            <a:avLst/>
          </a:prstGeom>
        </p:spPr>
      </p:pic>
      <p:sp>
        <p:nvSpPr>
          <p:cNvPr id="2" name="project title"/>
          <p:cNvSpPr>
            <a:spLocks noGrp="1"/>
          </p:cNvSpPr>
          <p:nvPr>
            <p:ph type="ctrTitle"/>
          </p:nvPr>
        </p:nvSpPr>
        <p:spPr>
          <a:xfrm>
            <a:off x="397691" y="292503"/>
            <a:ext cx="8348618" cy="1123951"/>
          </a:xfrm>
        </p:spPr>
        <p:txBody>
          <a:bodyPr>
            <a:noAutofit/>
          </a:bodyPr>
          <a:lstStyle/>
          <a:p>
            <a:r>
              <a:rPr lang="en-US" sz="3600" b="1" dirty="0" smtClean="0"/>
              <a:t>Make It Stand: Balancing</a:t>
            </a:r>
            <a:br>
              <a:rPr lang="en-US" sz="3600" b="1" dirty="0" smtClean="0"/>
            </a:br>
            <a:r>
              <a:rPr lang="en-US" sz="3600" b="1" dirty="0" smtClean="0"/>
              <a:t>Shapes for 3D Fabrication</a:t>
            </a:r>
            <a:endParaRPr lang="en-US" sz="3600" b="1" dirty="0"/>
          </a:p>
        </p:txBody>
      </p:sp>
      <p:sp>
        <p:nvSpPr>
          <p:cNvPr id="3" name="authors"/>
          <p:cNvSpPr>
            <a:spLocks noGrp="1"/>
          </p:cNvSpPr>
          <p:nvPr>
            <p:ph type="subTitle" idx="1"/>
          </p:nvPr>
        </p:nvSpPr>
        <p:spPr>
          <a:xfrm>
            <a:off x="190500" y="1581150"/>
            <a:ext cx="8763000" cy="451234"/>
          </a:xfrm>
        </p:spPr>
        <p:txBody>
          <a:bodyPr>
            <a:noAutofit/>
          </a:bodyPr>
          <a:lstStyle/>
          <a:p>
            <a:r>
              <a:rPr lang="en-US" sz="1800" b="1" dirty="0" smtClean="0"/>
              <a:t>Romain </a:t>
            </a:r>
            <a:r>
              <a:rPr lang="en-US" sz="1800" b="1" dirty="0" err="1" smtClean="0"/>
              <a:t>Prévost</a:t>
            </a:r>
            <a:r>
              <a:rPr lang="en-US" sz="1800" b="1" dirty="0" smtClean="0"/>
              <a:t>, Emily Whiting, Sylvain Lefebvre, Olga </a:t>
            </a:r>
            <a:r>
              <a:rPr lang="en-US" sz="1800" b="1" dirty="0" err="1" smtClean="0"/>
              <a:t>Sorkine-Hornung</a:t>
            </a:r>
            <a:endParaRPr lang="en-US" sz="1800" b="1" dirty="0"/>
          </a:p>
        </p:txBody>
      </p:sp>
      <p:sp>
        <p:nvSpPr>
          <p:cNvPr id="10" name="TextBox 9"/>
          <p:cNvSpPr txBox="1"/>
          <p:nvPr/>
        </p:nvSpPr>
        <p:spPr>
          <a:xfrm>
            <a:off x="3405655" y="2444175"/>
            <a:ext cx="2332690" cy="584775"/>
          </a:xfrm>
          <a:prstGeom prst="rect">
            <a:avLst/>
          </a:prstGeom>
          <a:noFill/>
        </p:spPr>
        <p:txBody>
          <a:bodyPr wrap="none" rtlCol="0">
            <a:spAutoFit/>
          </a:bodyPr>
          <a:lstStyle/>
          <a:p>
            <a:r>
              <a:rPr lang="en-US" sz="3200" b="1" dirty="0" smtClean="0">
                <a:solidFill>
                  <a:srgbClr val="99CC33"/>
                </a:solidFill>
              </a:rPr>
              <a:t>Thank you!</a:t>
            </a:r>
            <a:endParaRPr lang="en-US" sz="3200" b="1" dirty="0">
              <a:solidFill>
                <a:srgbClr val="99CC33"/>
              </a:solidFill>
            </a:endParaRPr>
          </a:p>
        </p:txBody>
      </p:sp>
    </p:spTree>
    <p:extLst>
      <p:ext uri="{BB962C8B-B14F-4D97-AF65-F5344CB8AC3E}">
        <p14:creationId xmlns:p14="http://schemas.microsoft.com/office/powerpoint/2010/main" val="1314168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Energy validation</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26" y="971550"/>
            <a:ext cx="9152252" cy="2308927"/>
          </a:xfrm>
        </p:spPr>
      </p:pic>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29</a:t>
            </a:fld>
            <a:endParaRPr lang="en-US" dirty="0"/>
          </a:p>
        </p:txBody>
      </p:sp>
      <p:sp>
        <p:nvSpPr>
          <p:cNvPr id="8" name="TextBox 7"/>
          <p:cNvSpPr txBox="1"/>
          <p:nvPr/>
        </p:nvSpPr>
        <p:spPr>
          <a:xfrm>
            <a:off x="390906" y="3439572"/>
            <a:ext cx="1542410" cy="646331"/>
          </a:xfrm>
          <a:prstGeom prst="rect">
            <a:avLst/>
          </a:prstGeom>
          <a:noFill/>
        </p:spPr>
        <p:txBody>
          <a:bodyPr wrap="none" rtlCol="0">
            <a:spAutoFit/>
          </a:bodyPr>
          <a:lstStyle/>
          <a:p>
            <a:pPr algn="ctr"/>
            <a:r>
              <a:rPr lang="en-US" dirty="0" smtClean="0"/>
              <a:t>Initial</a:t>
            </a:r>
          </a:p>
          <a:p>
            <a:pPr algn="ctr"/>
            <a:r>
              <a:rPr lang="en-US" dirty="0" smtClean="0"/>
              <a:t>(unbalanced)</a:t>
            </a:r>
            <a:endParaRPr lang="en-US" dirty="0"/>
          </a:p>
        </p:txBody>
      </p:sp>
      <p:sp>
        <p:nvSpPr>
          <p:cNvPr id="9" name="TextBox 8"/>
          <p:cNvSpPr txBox="1"/>
          <p:nvPr/>
        </p:nvSpPr>
        <p:spPr>
          <a:xfrm>
            <a:off x="2588407" y="3439572"/>
            <a:ext cx="1002197" cy="646331"/>
          </a:xfrm>
          <a:prstGeom prst="rect">
            <a:avLst/>
          </a:prstGeom>
          <a:noFill/>
        </p:spPr>
        <p:txBody>
          <a:bodyPr wrap="none" rtlCol="0">
            <a:spAutoFit/>
          </a:bodyPr>
          <a:lstStyle/>
          <a:p>
            <a:pPr algn="ctr"/>
            <a:r>
              <a:rPr lang="en-US" dirty="0" smtClean="0"/>
              <a:t>Our</a:t>
            </a:r>
          </a:p>
          <a:p>
            <a:pPr algn="ctr"/>
            <a:r>
              <a:rPr lang="en-US" dirty="0" smtClean="0"/>
              <a:t>solution</a:t>
            </a:r>
          </a:p>
        </p:txBody>
      </p:sp>
      <p:sp>
        <p:nvSpPr>
          <p:cNvPr id="10" name="TextBox 9"/>
          <p:cNvSpPr txBox="1"/>
          <p:nvPr/>
        </p:nvSpPr>
        <p:spPr>
          <a:xfrm>
            <a:off x="5508428" y="3439571"/>
            <a:ext cx="1481496" cy="646331"/>
          </a:xfrm>
          <a:prstGeom prst="rect">
            <a:avLst/>
          </a:prstGeom>
          <a:noFill/>
        </p:spPr>
        <p:txBody>
          <a:bodyPr wrap="none" rtlCol="0">
            <a:spAutoFit/>
          </a:bodyPr>
          <a:lstStyle/>
          <a:p>
            <a:pPr algn="ctr"/>
            <a:r>
              <a:rPr lang="en-US" dirty="0" smtClean="0"/>
              <a:t>No shape</a:t>
            </a:r>
          </a:p>
          <a:p>
            <a:pPr algn="ctr"/>
            <a:r>
              <a:rPr lang="en-US" dirty="0" smtClean="0"/>
              <a:t>preservation</a:t>
            </a:r>
            <a:endParaRPr lang="en-US" dirty="0"/>
          </a:p>
        </p:txBody>
      </p:sp>
      <p:sp>
        <p:nvSpPr>
          <p:cNvPr id="11" name="TextBox 10"/>
          <p:cNvSpPr txBox="1"/>
          <p:nvPr/>
        </p:nvSpPr>
        <p:spPr>
          <a:xfrm>
            <a:off x="4042047" y="3439572"/>
            <a:ext cx="1059906" cy="646331"/>
          </a:xfrm>
          <a:prstGeom prst="rect">
            <a:avLst/>
          </a:prstGeom>
          <a:noFill/>
        </p:spPr>
        <p:txBody>
          <a:bodyPr wrap="none" rtlCol="0">
            <a:spAutoFit/>
          </a:bodyPr>
          <a:lstStyle/>
          <a:p>
            <a:pPr algn="ctr"/>
            <a:r>
              <a:rPr lang="en-US" dirty="0" smtClean="0"/>
              <a:t>No inner</a:t>
            </a:r>
          </a:p>
          <a:p>
            <a:pPr algn="ctr"/>
            <a:r>
              <a:rPr lang="en-US" dirty="0" smtClean="0"/>
              <a:t>carving</a:t>
            </a:r>
            <a:endParaRPr lang="en-US" dirty="0"/>
          </a:p>
        </p:txBody>
      </p:sp>
      <p:sp>
        <p:nvSpPr>
          <p:cNvPr id="12" name="TextBox 11"/>
          <p:cNvSpPr txBox="1"/>
          <p:nvPr/>
        </p:nvSpPr>
        <p:spPr>
          <a:xfrm>
            <a:off x="7396399" y="3301071"/>
            <a:ext cx="1481496" cy="923330"/>
          </a:xfrm>
          <a:prstGeom prst="rect">
            <a:avLst/>
          </a:prstGeom>
          <a:noFill/>
        </p:spPr>
        <p:txBody>
          <a:bodyPr wrap="none" rtlCol="0">
            <a:spAutoFit/>
          </a:bodyPr>
          <a:lstStyle/>
          <a:p>
            <a:pPr algn="ctr"/>
            <a:r>
              <a:rPr lang="en-US" dirty="0" smtClean="0"/>
              <a:t>No carving</a:t>
            </a:r>
          </a:p>
          <a:p>
            <a:pPr algn="ctr"/>
            <a:r>
              <a:rPr lang="en-US" dirty="0" smtClean="0"/>
              <a:t>No shape</a:t>
            </a:r>
          </a:p>
          <a:p>
            <a:pPr algn="ctr"/>
            <a:r>
              <a:rPr lang="en-US" dirty="0" smtClean="0"/>
              <a:t>preservation</a:t>
            </a:r>
            <a:endParaRPr lang="en-US" dirty="0"/>
          </a:p>
        </p:txBody>
      </p:sp>
    </p:spTree>
    <p:extLst>
      <p:ext uri="{BB962C8B-B14F-4D97-AF65-F5344CB8AC3E}">
        <p14:creationId xmlns:p14="http://schemas.microsoft.com/office/powerpoint/2010/main" val="3326173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Motivation</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3</a:t>
            </a:fld>
            <a:endParaRPr lang="en-US" dirty="0"/>
          </a:p>
        </p:txBody>
      </p:sp>
      <p:pic>
        <p:nvPicPr>
          <p:cNvPr id="8" name="horse_fall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34000" y="1018992"/>
            <a:ext cx="3352800" cy="3406420"/>
          </a:xfrm>
          <a:prstGeom prst="rect">
            <a:avLst/>
          </a:prstGeom>
          <a:ln w="19050">
            <a:solidFill>
              <a:srgbClr val="87C81B"/>
            </a:solidFill>
          </a:ln>
        </p:spPr>
      </p:pic>
      <p:pic>
        <p:nvPicPr>
          <p:cNvPr id="6" name="maya_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7200" y="1018992"/>
            <a:ext cx="4114800" cy="3401876"/>
          </a:xfrm>
          <a:prstGeom prst="rect">
            <a:avLst/>
          </a:prstGeom>
          <a:ln w="28575">
            <a:solidFill>
              <a:srgbClr val="99CC33"/>
            </a:solidFill>
          </a:ln>
        </p:spPr>
      </p:pic>
    </p:spTree>
    <p:extLst>
      <p:ext uri="{BB962C8B-B14F-4D97-AF65-F5344CB8AC3E}">
        <p14:creationId xmlns:p14="http://schemas.microsoft.com/office/powerpoint/2010/main" val="3993984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6" fill="hold"/>
                                        <p:tgtEl>
                                          <p:spTgt spid="6"/>
                                        </p:tgtEl>
                                      </p:cBhvr>
                                    </p:cmd>
                                  </p:childTnLst>
                                </p:cTn>
                              </p:par>
                              <p:par>
                                <p:cTn id="7" presetID="1" presetClass="mediacall" presetSubtype="0" fill="hold" nodeType="withEffect">
                                  <p:stCondLst>
                                    <p:cond delay="16000"/>
                                  </p:stCondLst>
                                  <p:childTnLst>
                                    <p:cmd type="call" cmd="playFrom(0.0)">
                                      <p:cBhvr>
                                        <p:cTn id="8" dur="123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remove" display="0">
                  <p:stCondLst>
                    <p:cond delay="indefinite"/>
                  </p:stCondLst>
                </p:cTn>
                <p:tgtEl>
                  <p:spTgt spid="8"/>
                </p:tgtEl>
              </p:cMediaNode>
            </p:video>
            <p:video>
              <p:cMediaNode vol="80000">
                <p:cTn id="10"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Make it stand</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4</a:t>
            </a:fld>
            <a:endParaRPr lang="en-US" dirty="0"/>
          </a:p>
        </p:txBody>
      </p:sp>
      <p:pic>
        <p:nvPicPr>
          <p:cNvPr id="6" name="hor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0356" b="2655"/>
          <a:stretch/>
        </p:blipFill>
        <p:spPr>
          <a:xfrm>
            <a:off x="457200" y="1123950"/>
            <a:ext cx="4512556" cy="3200400"/>
          </a:xfrm>
          <a:prstGeom prst="rect">
            <a:avLst/>
          </a:prstGeom>
          <a:ln w="28575">
            <a:solidFill>
              <a:srgbClr val="99CC33"/>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8225" y="1123950"/>
            <a:ext cx="3138575" cy="3197965"/>
          </a:xfrm>
          <a:prstGeom prst="rect">
            <a:avLst/>
          </a:prstGeom>
          <a:ln w="28575">
            <a:solidFill>
              <a:srgbClr val="99CC33"/>
            </a:solidFill>
          </a:ln>
        </p:spPr>
      </p:pic>
    </p:spTree>
    <p:extLst>
      <p:ext uri="{BB962C8B-B14F-4D97-AF65-F5344CB8AC3E}">
        <p14:creationId xmlns:p14="http://schemas.microsoft.com/office/powerpoint/2010/main" val="2745607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0" fill="hold"/>
                                        <p:tgtEl>
                                          <p:spTgt spid="6"/>
                                        </p:tgtEl>
                                      </p:cBhvr>
                                    </p:cmd>
                                  </p:childTnLst>
                                </p:cTn>
                              </p:par>
                            </p:childTnLst>
                          </p:cTn>
                        </p:par>
                        <p:par>
                          <p:cTn id="7" fill="hold">
                            <p:stCondLst>
                              <p:cond delay="14400"/>
                            </p:stCondLst>
                            <p:childTnLst>
                              <p:par>
                                <p:cTn id="8" presetID="10"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Previous work</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5</a:t>
            </a:fld>
            <a:endParaRPr lang="en-US" dirty="0"/>
          </a:p>
        </p:txBody>
      </p:sp>
      <p:sp>
        <p:nvSpPr>
          <p:cNvPr id="11" name="text2"/>
          <p:cNvSpPr/>
          <p:nvPr/>
        </p:nvSpPr>
        <p:spPr>
          <a:xfrm>
            <a:off x="2743200" y="2187069"/>
            <a:ext cx="4572000" cy="1077218"/>
          </a:xfrm>
          <a:prstGeom prst="rect">
            <a:avLst/>
          </a:prstGeom>
        </p:spPr>
        <p:txBody>
          <a:bodyPr>
            <a:spAutoFit/>
          </a:bodyPr>
          <a:lstStyle/>
          <a:p>
            <a:r>
              <a:rPr lang="en-US" sz="1600" b="1" dirty="0" smtClean="0"/>
              <a:t>fabrication technology</a:t>
            </a:r>
            <a:endParaRPr lang="en-US" sz="1600" b="1" dirty="0"/>
          </a:p>
          <a:p>
            <a:r>
              <a:rPr lang="en-US" sz="1600" dirty="0" smtClean="0"/>
              <a:t>   [Rivers 2012]</a:t>
            </a:r>
          </a:p>
          <a:p>
            <a:r>
              <a:rPr lang="en-US" sz="1600" dirty="0"/>
              <a:t> </a:t>
            </a:r>
            <a:r>
              <a:rPr lang="en-US" sz="1600" dirty="0" smtClean="0"/>
              <a:t>  [Chen 2013]</a:t>
            </a:r>
          </a:p>
          <a:p>
            <a:r>
              <a:rPr lang="en-US" sz="1600" dirty="0"/>
              <a:t> </a:t>
            </a:r>
            <a:r>
              <a:rPr lang="en-US" sz="1600" dirty="0" smtClean="0"/>
              <a:t>  [</a:t>
            </a:r>
            <a:r>
              <a:rPr lang="en-US" sz="1600" dirty="0" err="1" smtClean="0"/>
              <a:t>Vidimce</a:t>
            </a:r>
            <a:r>
              <a:rPr lang="en-US" sz="1600" dirty="0" smtClean="0"/>
              <a:t> 2013]</a:t>
            </a:r>
            <a:endParaRPr lang="en-US" sz="1600" dirty="0"/>
          </a:p>
        </p:txBody>
      </p:sp>
      <p:sp>
        <p:nvSpPr>
          <p:cNvPr id="12" name="text3"/>
          <p:cNvSpPr/>
          <p:nvPr/>
        </p:nvSpPr>
        <p:spPr>
          <a:xfrm>
            <a:off x="2743200" y="3333750"/>
            <a:ext cx="4572000" cy="1077218"/>
          </a:xfrm>
          <a:prstGeom prst="rect">
            <a:avLst/>
          </a:prstGeom>
        </p:spPr>
        <p:txBody>
          <a:bodyPr>
            <a:spAutoFit/>
          </a:bodyPr>
          <a:lstStyle/>
          <a:p>
            <a:r>
              <a:rPr lang="en-US" sz="1600" b="1" dirty="0" smtClean="0"/>
              <a:t>structurally-sound modeling</a:t>
            </a:r>
            <a:endParaRPr lang="en-US" sz="1600" dirty="0"/>
          </a:p>
          <a:p>
            <a:r>
              <a:rPr lang="en-US" sz="1600" dirty="0"/>
              <a:t>   </a:t>
            </a:r>
            <a:r>
              <a:rPr lang="en-US" sz="1600" dirty="0" smtClean="0"/>
              <a:t>[Shi 2007]</a:t>
            </a:r>
            <a:endParaRPr lang="en-US" sz="1600" dirty="0"/>
          </a:p>
          <a:p>
            <a:r>
              <a:rPr lang="en-US" sz="1600" dirty="0" smtClean="0"/>
              <a:t>   [</a:t>
            </a:r>
            <a:r>
              <a:rPr lang="en-US" sz="1600" dirty="0" err="1" smtClean="0"/>
              <a:t>Umetani</a:t>
            </a:r>
            <a:r>
              <a:rPr lang="en-US" sz="1600" dirty="0" smtClean="0"/>
              <a:t> 2012]</a:t>
            </a:r>
            <a:endParaRPr lang="en-US" sz="1600" dirty="0"/>
          </a:p>
          <a:p>
            <a:r>
              <a:rPr lang="en-US" sz="1600" dirty="0" smtClean="0"/>
              <a:t>   [</a:t>
            </a:r>
            <a:r>
              <a:rPr lang="en-US" sz="1600" dirty="0" err="1" smtClean="0"/>
              <a:t>Vouga</a:t>
            </a:r>
            <a:r>
              <a:rPr lang="en-US" sz="1600" dirty="0" smtClean="0"/>
              <a:t> 2012]</a:t>
            </a:r>
            <a:endParaRPr lang="en-US" sz="1600" dirty="0"/>
          </a:p>
        </p:txBody>
      </p:sp>
      <p:pic>
        <p:nvPicPr>
          <p:cNvPr id="13" name="picture2"/>
          <p:cNvPicPr>
            <a:picLocks noChangeAspect="1"/>
          </p:cNvPicPr>
          <p:nvPr/>
        </p:nvPicPr>
        <p:blipFill rotWithShape="1">
          <a:blip r:embed="rId3" cstate="print">
            <a:extLst>
              <a:ext uri="{28A0092B-C50C-407E-A947-70E740481C1C}">
                <a14:useLocalDpi xmlns:a14="http://schemas.microsoft.com/office/drawing/2010/main" val="0"/>
              </a:ext>
            </a:extLst>
          </a:blip>
          <a:srcRect l="5883" t="2558" b="37928"/>
          <a:stretch/>
        </p:blipFill>
        <p:spPr>
          <a:xfrm>
            <a:off x="685800" y="2213425"/>
            <a:ext cx="1821344" cy="1024506"/>
          </a:xfrm>
          <a:prstGeom prst="rect">
            <a:avLst/>
          </a:prstGeom>
          <a:ln w="19050">
            <a:solidFill>
              <a:srgbClr val="87C81B"/>
            </a:solidFill>
          </a:ln>
          <a:effectLst>
            <a:outerShdw blurRad="76200" dir="13500000" sy="23000" kx="1200000" algn="br" rotWithShape="0">
              <a:prstClr val="black">
                <a:alpha val="20000"/>
              </a:prstClr>
            </a:outerShdw>
          </a:effectLst>
        </p:spPr>
      </p:pic>
      <p:pic>
        <p:nvPicPr>
          <p:cNvPr id="17" name="picture3"/>
          <p:cNvPicPr>
            <a:picLocks noChangeAspect="1"/>
          </p:cNvPicPr>
          <p:nvPr/>
        </p:nvPicPr>
        <p:blipFill rotWithShape="1">
          <a:blip r:embed="rId4" cstate="print">
            <a:extLst>
              <a:ext uri="{28A0092B-C50C-407E-A947-70E740481C1C}">
                <a14:useLocalDpi xmlns:a14="http://schemas.microsoft.com/office/drawing/2010/main" val="0"/>
              </a:ext>
            </a:extLst>
          </a:blip>
          <a:srcRect l="4167" t="3400" r="4165" b="6635"/>
          <a:stretch/>
        </p:blipFill>
        <p:spPr>
          <a:xfrm>
            <a:off x="685800" y="3357332"/>
            <a:ext cx="1821344" cy="1024506"/>
          </a:xfrm>
          <a:prstGeom prst="rect">
            <a:avLst/>
          </a:prstGeom>
          <a:ln w="19050">
            <a:solidFill>
              <a:srgbClr val="87C81B"/>
            </a:solidFill>
          </a:ln>
          <a:effectLst>
            <a:outerShdw blurRad="76200" dir="13500000" sy="23000" kx="1200000" algn="br" rotWithShape="0">
              <a:prstClr val="black">
                <a:alpha val="20000"/>
              </a:prstClr>
            </a:outerShdw>
          </a:effectLst>
        </p:spPr>
      </p:pic>
      <p:sp>
        <p:nvSpPr>
          <p:cNvPr id="19" name="TextBox 18"/>
          <p:cNvSpPr txBox="1"/>
          <p:nvPr/>
        </p:nvSpPr>
        <p:spPr>
          <a:xfrm>
            <a:off x="2743200" y="1169711"/>
            <a:ext cx="3962400" cy="830997"/>
          </a:xfrm>
          <a:prstGeom prst="rect">
            <a:avLst/>
          </a:prstGeom>
          <a:noFill/>
        </p:spPr>
        <p:txBody>
          <a:bodyPr wrap="square" rtlCol="0">
            <a:spAutoFit/>
          </a:bodyPr>
          <a:lstStyle/>
          <a:p>
            <a:r>
              <a:rPr lang="en-US" sz="1600" b="1" dirty="0"/>
              <a:t>printability</a:t>
            </a:r>
          </a:p>
          <a:p>
            <a:r>
              <a:rPr lang="en-US" sz="1600" dirty="0"/>
              <a:t> </a:t>
            </a:r>
            <a:r>
              <a:rPr lang="en-US" sz="1600" dirty="0" smtClean="0"/>
              <a:t>  [</a:t>
            </a:r>
            <a:r>
              <a:rPr lang="en-US" sz="1600" dirty="0" err="1" smtClean="0"/>
              <a:t>Telea</a:t>
            </a:r>
            <a:r>
              <a:rPr lang="en-US" sz="1600" dirty="0" smtClean="0"/>
              <a:t> </a:t>
            </a:r>
            <a:r>
              <a:rPr lang="en-US" sz="1600" dirty="0"/>
              <a:t>and </a:t>
            </a:r>
            <a:r>
              <a:rPr lang="en-US" sz="1600" dirty="0" err="1"/>
              <a:t>Jalba</a:t>
            </a:r>
            <a:r>
              <a:rPr lang="en-US" sz="1600" dirty="0"/>
              <a:t> </a:t>
            </a:r>
            <a:r>
              <a:rPr lang="en-US" sz="1600" dirty="0" smtClean="0"/>
              <a:t>2011]</a:t>
            </a:r>
            <a:endParaRPr lang="en-US" sz="1600" dirty="0"/>
          </a:p>
          <a:p>
            <a:r>
              <a:rPr lang="en-US" sz="1600" dirty="0"/>
              <a:t>   </a:t>
            </a:r>
            <a:r>
              <a:rPr lang="en-US" sz="1600" dirty="0" smtClean="0"/>
              <a:t>[Saul 2011]</a:t>
            </a:r>
            <a:endParaRPr lang="en-US" sz="1600" dirty="0"/>
          </a:p>
        </p:txBody>
      </p:sp>
      <p:pic>
        <p:nvPicPr>
          <p:cNvPr id="20" name="picture2"/>
          <p:cNvPicPr>
            <a:picLocks noChangeAspect="1"/>
          </p:cNvPicPr>
          <p:nvPr/>
        </p:nvPicPr>
        <p:blipFill rotWithShape="1">
          <a:blip r:embed="rId5" cstate="print">
            <a:extLst>
              <a:ext uri="{28A0092B-C50C-407E-A947-70E740481C1C}">
                <a14:useLocalDpi xmlns:a14="http://schemas.microsoft.com/office/drawing/2010/main" val="0"/>
              </a:ext>
            </a:extLst>
          </a:blip>
          <a:srcRect r="4376" b="912"/>
          <a:stretch/>
        </p:blipFill>
        <p:spPr>
          <a:xfrm>
            <a:off x="685800" y="1082278"/>
            <a:ext cx="1821344" cy="1011747"/>
          </a:xfrm>
          <a:prstGeom prst="rect">
            <a:avLst/>
          </a:prstGeom>
          <a:ln w="19050">
            <a:solidFill>
              <a:srgbClr val="87C81B"/>
            </a:solidFill>
          </a:ln>
          <a:effectLst>
            <a:outerShdw blurRad="76200" dir="13500000" sy="23000" kx="1200000" algn="br" rotWithShape="0">
              <a:prstClr val="black">
                <a:alpha val="20000"/>
              </a:prstClr>
            </a:outerShdw>
          </a:effectLst>
        </p:spPr>
      </p:pic>
      <p:sp>
        <p:nvSpPr>
          <p:cNvPr id="14" name="text3"/>
          <p:cNvSpPr/>
          <p:nvPr/>
        </p:nvSpPr>
        <p:spPr>
          <a:xfrm>
            <a:off x="5029200" y="3333750"/>
            <a:ext cx="3048000" cy="1077218"/>
          </a:xfrm>
          <a:prstGeom prst="rect">
            <a:avLst/>
          </a:prstGeom>
        </p:spPr>
        <p:txBody>
          <a:bodyPr wrap="square">
            <a:spAutoFit/>
          </a:bodyPr>
          <a:lstStyle/>
          <a:p>
            <a:endParaRPr lang="en-US" sz="1600" dirty="0"/>
          </a:p>
          <a:p>
            <a:r>
              <a:rPr lang="en-US" sz="1600" dirty="0"/>
              <a:t>   </a:t>
            </a:r>
            <a:r>
              <a:rPr lang="en-US" sz="1600" dirty="0" smtClean="0"/>
              <a:t>[Whiting 2012]</a:t>
            </a:r>
            <a:endParaRPr lang="en-US" sz="1600" dirty="0"/>
          </a:p>
          <a:p>
            <a:r>
              <a:rPr lang="en-US" sz="1600" dirty="0" smtClean="0"/>
              <a:t>   [</a:t>
            </a:r>
            <a:r>
              <a:rPr lang="en-US" sz="1600" dirty="0" err="1" smtClean="0"/>
              <a:t>Panozzo</a:t>
            </a:r>
            <a:r>
              <a:rPr lang="en-US" sz="1600" dirty="0" smtClean="0"/>
              <a:t> 2013]</a:t>
            </a:r>
            <a:endParaRPr lang="en-US" sz="1600" dirty="0"/>
          </a:p>
          <a:p>
            <a:r>
              <a:rPr lang="en-US" sz="1600" dirty="0" smtClean="0"/>
              <a:t>   [Liu 2013]</a:t>
            </a:r>
            <a:endParaRPr lang="en-US" sz="1600" dirty="0"/>
          </a:p>
        </p:txBody>
      </p:sp>
      <p:sp>
        <p:nvSpPr>
          <p:cNvPr id="15" name="TextBox 14"/>
          <p:cNvSpPr txBox="1"/>
          <p:nvPr/>
        </p:nvSpPr>
        <p:spPr>
          <a:xfrm>
            <a:off x="5029200" y="1169711"/>
            <a:ext cx="3962400" cy="830997"/>
          </a:xfrm>
          <a:prstGeom prst="rect">
            <a:avLst/>
          </a:prstGeom>
          <a:noFill/>
        </p:spPr>
        <p:txBody>
          <a:bodyPr wrap="square" rtlCol="0">
            <a:spAutoFit/>
          </a:bodyPr>
          <a:lstStyle/>
          <a:p>
            <a:endParaRPr lang="en-US" sz="1600" dirty="0" smtClean="0"/>
          </a:p>
          <a:p>
            <a:r>
              <a:rPr lang="en-US" sz="1600" dirty="0"/>
              <a:t> </a:t>
            </a:r>
            <a:r>
              <a:rPr lang="en-US" sz="1600" dirty="0" smtClean="0"/>
              <a:t>  [</a:t>
            </a:r>
            <a:r>
              <a:rPr lang="en-US" sz="1600" dirty="0" err="1" smtClean="0"/>
              <a:t>Stava</a:t>
            </a:r>
            <a:r>
              <a:rPr lang="en-US" sz="1600" dirty="0" smtClean="0"/>
              <a:t> 2012]</a:t>
            </a:r>
            <a:endParaRPr lang="en-US" sz="1600" dirty="0"/>
          </a:p>
          <a:p>
            <a:r>
              <a:rPr lang="en-US" sz="1600" dirty="0" smtClean="0"/>
              <a:t>   [</a:t>
            </a:r>
            <a:r>
              <a:rPr lang="en-US" sz="1600" dirty="0" err="1" smtClean="0"/>
              <a:t>Luo</a:t>
            </a:r>
            <a:r>
              <a:rPr lang="en-US" sz="1600" dirty="0" smtClean="0"/>
              <a:t> 2012]</a:t>
            </a:r>
            <a:endParaRPr lang="en-US" sz="1600" dirty="0"/>
          </a:p>
        </p:txBody>
      </p:sp>
    </p:spTree>
    <p:extLst>
      <p:ext uri="{BB962C8B-B14F-4D97-AF65-F5344CB8AC3E}">
        <p14:creationId xmlns:p14="http://schemas.microsoft.com/office/powerpoint/2010/main" val="538249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Method overview</a:t>
            </a:r>
            <a:endParaRPr lang="en-US" b="1" dirty="0"/>
          </a:p>
        </p:txBody>
      </p:sp>
    </p:spTree>
    <p:extLst>
      <p:ext uri="{BB962C8B-B14F-4D97-AF65-F5344CB8AC3E}">
        <p14:creationId xmlns:p14="http://schemas.microsoft.com/office/powerpoint/2010/main" val="2350266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Problem formulation</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7</a:t>
            </a:fld>
            <a:endParaRPr lang="en-US" dirty="0"/>
          </a:p>
        </p:txBody>
      </p:sp>
      <p:grpSp>
        <p:nvGrpSpPr>
          <p:cNvPr id="7" name="Group 6"/>
          <p:cNvGrpSpPr/>
          <p:nvPr/>
        </p:nvGrpSpPr>
        <p:grpSpPr>
          <a:xfrm>
            <a:off x="98752" y="2038350"/>
            <a:ext cx="1430200" cy="1447800"/>
            <a:chOff x="98752" y="2038350"/>
            <a:chExt cx="1430200" cy="1447800"/>
          </a:xfrm>
        </p:grpSpPr>
        <p:sp>
          <p:nvSpPr>
            <p:cNvPr id="30" name="TextBox 29"/>
            <p:cNvSpPr txBox="1"/>
            <p:nvPr/>
          </p:nvSpPr>
          <p:spPr>
            <a:xfrm>
              <a:off x="98752" y="3116818"/>
              <a:ext cx="1430200" cy="369332"/>
            </a:xfrm>
            <a:prstGeom prst="rect">
              <a:avLst/>
            </a:prstGeom>
            <a:noFill/>
          </p:spPr>
          <p:txBody>
            <a:bodyPr wrap="none" rtlCol="0">
              <a:spAutoFit/>
            </a:bodyPr>
            <a:lstStyle/>
            <a:p>
              <a:pPr algn="ctr"/>
              <a:r>
                <a:rPr lang="en-US" dirty="0" smtClean="0">
                  <a:latin typeface="Trebuchet MS" panose="020B0603020202020204" pitchFamily="34" charset="0"/>
                </a:rPr>
                <a:t>input model</a:t>
              </a:r>
              <a:endParaRPr lang="en-US" dirty="0">
                <a:latin typeface="Trebuchet MS" panose="020B0603020202020204" pitchFamily="34" charset="0"/>
              </a:endParaRPr>
            </a:p>
          </p:txBody>
        </p:sp>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16187" t="15789" r="20391" b="21054"/>
            <a:stretch/>
          </p:blipFill>
          <p:spPr>
            <a:xfrm>
              <a:off x="233670" y="2038350"/>
              <a:ext cx="1214129" cy="914400"/>
            </a:xfrm>
            <a:prstGeom prst="rect">
              <a:avLst/>
            </a:prstGeom>
            <a:noFill/>
            <a:ln w="19050">
              <a:solidFill>
                <a:srgbClr val="87C81B"/>
              </a:solidFill>
            </a:ln>
            <a:effectLst>
              <a:outerShdw blurRad="76200" dir="13500000" sy="23000" kx="1200000" algn="br" rotWithShape="0">
                <a:prstClr val="black">
                  <a:alpha val="20000"/>
                </a:prstClr>
              </a:outerShdw>
            </a:effectLst>
          </p:spPr>
        </p:pic>
      </p:grpSp>
      <p:sp>
        <p:nvSpPr>
          <p:cNvPr id="40" name="Right Arrow 39"/>
          <p:cNvSpPr/>
          <p:nvPr/>
        </p:nvSpPr>
        <p:spPr>
          <a:xfrm>
            <a:off x="1524000" y="2571750"/>
            <a:ext cx="457200" cy="351241"/>
          </a:xfrm>
          <a:prstGeom prst="right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8" name="Group 7"/>
          <p:cNvGrpSpPr/>
          <p:nvPr/>
        </p:nvGrpSpPr>
        <p:grpSpPr>
          <a:xfrm>
            <a:off x="7786970" y="2040447"/>
            <a:ext cx="1172245" cy="1665178"/>
            <a:chOff x="7791541" y="2126008"/>
            <a:chExt cx="1172245" cy="1665178"/>
          </a:xfrm>
        </p:grpSpPr>
        <p:sp>
          <p:nvSpPr>
            <p:cNvPr id="31" name="TextBox 30"/>
            <p:cNvSpPr txBox="1"/>
            <p:nvPr/>
          </p:nvSpPr>
          <p:spPr>
            <a:xfrm>
              <a:off x="7820116" y="3144855"/>
              <a:ext cx="1119216" cy="646331"/>
            </a:xfrm>
            <a:prstGeom prst="rect">
              <a:avLst/>
            </a:prstGeom>
            <a:noFill/>
          </p:spPr>
          <p:txBody>
            <a:bodyPr wrap="none" rtlCol="0">
              <a:spAutoFit/>
            </a:bodyPr>
            <a:lstStyle/>
            <a:p>
              <a:pPr algn="ctr"/>
              <a:r>
                <a:rPr lang="en-US" dirty="0" smtClean="0">
                  <a:latin typeface="Trebuchet MS" panose="020B0603020202020204" pitchFamily="34" charset="0"/>
                </a:rPr>
                <a:t>balanced</a:t>
              </a:r>
              <a:br>
                <a:rPr lang="en-US" dirty="0" smtClean="0">
                  <a:latin typeface="Trebuchet MS" panose="020B0603020202020204" pitchFamily="34" charset="0"/>
                </a:rPr>
              </a:br>
              <a:r>
                <a:rPr lang="en-US" dirty="0" smtClean="0">
                  <a:latin typeface="Trebuchet MS" panose="020B0603020202020204" pitchFamily="34" charset="0"/>
                </a:rPr>
                <a:t>model</a:t>
              </a:r>
              <a:endParaRPr lang="en-US" dirty="0">
                <a:latin typeface="Trebuchet MS" panose="020B0603020202020204" pitchFamily="34"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1541" y="2126008"/>
              <a:ext cx="1172245" cy="879184"/>
            </a:xfrm>
            <a:prstGeom prst="rect">
              <a:avLst/>
            </a:prstGeom>
            <a:noFill/>
            <a:ln w="19050">
              <a:solidFill>
                <a:srgbClr val="87C81B"/>
              </a:solidFill>
            </a:ln>
            <a:effectLst>
              <a:outerShdw blurRad="76200" dir="13500000" sy="23000" kx="1200000" algn="br" rotWithShape="0">
                <a:prstClr val="black">
                  <a:alpha val="20000"/>
                </a:prstClr>
              </a:outerShdw>
            </a:effectLst>
          </p:spPr>
        </p:pic>
      </p:grpSp>
      <p:sp>
        <p:nvSpPr>
          <p:cNvPr id="41" name="Right Arrow 40"/>
          <p:cNvSpPr/>
          <p:nvPr/>
        </p:nvSpPr>
        <p:spPr>
          <a:xfrm>
            <a:off x="7239000" y="2571750"/>
            <a:ext cx="457200" cy="351241"/>
          </a:xfrm>
          <a:prstGeom prst="right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6" name="inner carving"/>
          <p:cNvGrpSpPr/>
          <p:nvPr/>
        </p:nvGrpSpPr>
        <p:grpSpPr>
          <a:xfrm>
            <a:off x="2177975" y="1578072"/>
            <a:ext cx="2416521" cy="2185882"/>
            <a:chOff x="2177975" y="1578072"/>
            <a:chExt cx="2416521" cy="2185882"/>
          </a:xfrm>
        </p:grpSpPr>
        <p:sp>
          <p:nvSpPr>
            <p:cNvPr id="34" name="TextBox 33"/>
            <p:cNvSpPr txBox="1"/>
            <p:nvPr/>
          </p:nvSpPr>
          <p:spPr>
            <a:xfrm>
              <a:off x="2183550" y="3394622"/>
              <a:ext cx="2398904" cy="369332"/>
            </a:xfrm>
            <a:prstGeom prst="rect">
              <a:avLst/>
            </a:prstGeom>
            <a:noFill/>
          </p:spPr>
          <p:txBody>
            <a:bodyPr wrap="square" rtlCol="0">
              <a:spAutoFit/>
            </a:bodyPr>
            <a:lstStyle/>
            <a:p>
              <a:pPr algn="ctr"/>
              <a:r>
                <a:rPr lang="en-US" b="1" dirty="0" smtClean="0">
                  <a:solidFill>
                    <a:schemeClr val="accent6"/>
                  </a:solidFill>
                  <a:latin typeface="Trebuchet MS" panose="020B0603020202020204" pitchFamily="34" charset="0"/>
                </a:rPr>
                <a:t>inner carving</a:t>
              </a:r>
              <a:endParaRPr lang="en-US" b="1" dirty="0">
                <a:solidFill>
                  <a:schemeClr val="accent6"/>
                </a:solidFill>
                <a:latin typeface="Trebuchet MS" panose="020B0603020202020204" pitchFamily="34" charset="0"/>
              </a:endParaRPr>
            </a:p>
          </p:txBody>
        </p:sp>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l="15626" t="15541" r="15083" b="15167"/>
            <a:stretch/>
          </p:blipFill>
          <p:spPr>
            <a:xfrm>
              <a:off x="2177975" y="1591103"/>
              <a:ext cx="2416521" cy="1777914"/>
            </a:xfrm>
            <a:prstGeom prst="rect">
              <a:avLst/>
            </a:prstGeom>
          </p:spPr>
        </p:pic>
        <p:sp>
          <p:nvSpPr>
            <p:cNvPr id="37" name="Rectangle 36"/>
            <p:cNvSpPr/>
            <p:nvPr/>
          </p:nvSpPr>
          <p:spPr>
            <a:xfrm>
              <a:off x="2183550" y="1578072"/>
              <a:ext cx="2398903" cy="1859360"/>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nvGrpSpPr>
          <p:cNvPr id="9" name="shape deformation"/>
          <p:cNvGrpSpPr/>
          <p:nvPr/>
        </p:nvGrpSpPr>
        <p:grpSpPr>
          <a:xfrm>
            <a:off x="4659799" y="1578073"/>
            <a:ext cx="2404222" cy="2188891"/>
            <a:chOff x="4659799" y="1578073"/>
            <a:chExt cx="2404222" cy="2188891"/>
          </a:xfrm>
        </p:grpSpPr>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9756" t="8637" r="12196" b="22265"/>
            <a:stretch/>
          </p:blipFill>
          <p:spPr>
            <a:xfrm>
              <a:off x="4677160" y="1581150"/>
              <a:ext cx="2386860" cy="1828800"/>
            </a:xfrm>
            <a:prstGeom prst="rect">
              <a:avLst/>
            </a:prstGeom>
          </p:spPr>
        </p:pic>
        <p:sp>
          <p:nvSpPr>
            <p:cNvPr id="35" name="TextBox 34"/>
            <p:cNvSpPr txBox="1"/>
            <p:nvPr/>
          </p:nvSpPr>
          <p:spPr>
            <a:xfrm>
              <a:off x="4659799" y="3397632"/>
              <a:ext cx="2404221" cy="369332"/>
            </a:xfrm>
            <a:prstGeom prst="rect">
              <a:avLst/>
            </a:prstGeom>
            <a:noFill/>
          </p:spPr>
          <p:txBody>
            <a:bodyPr wrap="square" rtlCol="0">
              <a:spAutoFit/>
            </a:bodyPr>
            <a:lstStyle/>
            <a:p>
              <a:pPr algn="ctr"/>
              <a:r>
                <a:rPr lang="en-US" b="1" dirty="0" smtClean="0">
                  <a:solidFill>
                    <a:schemeClr val="accent1"/>
                  </a:solidFill>
                  <a:latin typeface="Trebuchet MS" panose="020B0603020202020204" pitchFamily="34" charset="0"/>
                </a:rPr>
                <a:t>shape deformation</a:t>
              </a:r>
              <a:endParaRPr lang="en-US" b="1" dirty="0">
                <a:solidFill>
                  <a:schemeClr val="accent1"/>
                </a:solidFill>
                <a:latin typeface="Trebuchet MS" panose="020B0603020202020204" pitchFamily="34" charset="0"/>
              </a:endParaRPr>
            </a:p>
          </p:txBody>
        </p:sp>
        <p:sp>
          <p:nvSpPr>
            <p:cNvPr id="38" name="Rectangle 37"/>
            <p:cNvSpPr/>
            <p:nvPr/>
          </p:nvSpPr>
          <p:spPr>
            <a:xfrm>
              <a:off x="4665118" y="1578073"/>
              <a:ext cx="2398903" cy="1859359"/>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Oval 26"/>
            <p:cNvSpPr/>
            <p:nvPr/>
          </p:nvSpPr>
          <p:spPr>
            <a:xfrm>
              <a:off x="6012160" y="2175866"/>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Oval 27"/>
            <p:cNvSpPr/>
            <p:nvPr/>
          </p:nvSpPr>
          <p:spPr>
            <a:xfrm>
              <a:off x="6285364" y="2717991"/>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8" name="Oval 47"/>
            <p:cNvSpPr/>
            <p:nvPr/>
          </p:nvSpPr>
          <p:spPr>
            <a:xfrm>
              <a:off x="6705600" y="270891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9" name="Oval 48"/>
            <p:cNvSpPr/>
            <p:nvPr/>
          </p:nvSpPr>
          <p:spPr>
            <a:xfrm>
              <a:off x="5410200" y="2038350"/>
              <a:ext cx="91440" cy="91440"/>
            </a:xfrm>
            <a:prstGeom prst="ellipse">
              <a:avLst/>
            </a:prstGeom>
            <a:gradFill>
              <a:gsLst>
                <a:gs pos="94000">
                  <a:schemeClr val="accent3">
                    <a:shade val="51000"/>
                    <a:satMod val="130000"/>
                  </a:schemeClr>
                </a:gs>
                <a:gs pos="0">
                  <a:schemeClr val="accent3">
                    <a:shade val="93000"/>
                    <a:satMod val="130000"/>
                  </a:schemeClr>
                </a:gs>
                <a:gs pos="100000">
                  <a:schemeClr val="accent3">
                    <a:shade val="94000"/>
                    <a:satMod val="135000"/>
                  </a:schemeClr>
                </a:gs>
              </a:gsLst>
              <a:path path="circle">
                <a:fillToRect l="100000" t="100000"/>
              </a:path>
            </a:gradFill>
            <a:ln w="3175">
              <a:no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
        <p:nvSpPr>
          <p:cNvPr id="39" name="green rectangle"/>
          <p:cNvSpPr/>
          <p:nvPr/>
        </p:nvSpPr>
        <p:spPr>
          <a:xfrm>
            <a:off x="2105444" y="1514755"/>
            <a:ext cx="5023881" cy="2249199"/>
          </a:xfrm>
          <a:prstGeom prst="rect">
            <a:avLst/>
          </a:prstGeom>
          <a:noFill/>
          <a:ln w="19050">
            <a:solidFill>
              <a:srgbClr val="87C81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586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US" dirty="0" smtClean="0"/>
              <a:t>Problem formulation</a:t>
            </a:r>
            <a:endParaRPr lang="en-US" dirty="0"/>
          </a:p>
        </p:txBody>
      </p:sp>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8</a:t>
            </a:fld>
            <a:endParaRPr lang="en-US" dirty="0"/>
          </a:p>
        </p:txBody>
      </p:sp>
      <p:grpSp>
        <p:nvGrpSpPr>
          <p:cNvPr id="14" name="Group 4"/>
          <p:cNvGrpSpPr>
            <a:grpSpLocks noChangeAspect="1"/>
          </p:cNvGrpSpPr>
          <p:nvPr/>
        </p:nvGrpSpPr>
        <p:grpSpPr bwMode="auto">
          <a:xfrm>
            <a:off x="537368" y="1123950"/>
            <a:ext cx="8069263" cy="981074"/>
            <a:chOff x="364" y="815"/>
            <a:chExt cx="5083" cy="618"/>
          </a:xfrm>
        </p:grpSpPr>
        <p:sp>
          <p:nvSpPr>
            <p:cNvPr id="15" name="AutoShape 3"/>
            <p:cNvSpPr>
              <a:spLocks noChangeAspect="1" noChangeArrowheads="1" noTextEdit="1"/>
            </p:cNvSpPr>
            <p:nvPr/>
          </p:nvSpPr>
          <p:spPr bwMode="auto">
            <a:xfrm>
              <a:off x="364" y="815"/>
              <a:ext cx="5077"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4" y="815"/>
              <a:ext cx="5083" cy="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p:cNvGrpSpPr/>
          <p:nvPr/>
        </p:nvGrpSpPr>
        <p:grpSpPr>
          <a:xfrm>
            <a:off x="3198926" y="1190791"/>
            <a:ext cx="3354274" cy="1965728"/>
            <a:chOff x="3200400" y="1352550"/>
            <a:chExt cx="3354274" cy="1965728"/>
          </a:xfrm>
        </p:grpSpPr>
        <p:sp>
          <p:nvSpPr>
            <p:cNvPr id="9" name="TextBox 8"/>
            <p:cNvSpPr txBox="1"/>
            <p:nvPr/>
          </p:nvSpPr>
          <p:spPr>
            <a:xfrm>
              <a:off x="4683249" y="2829169"/>
              <a:ext cx="1871425" cy="489109"/>
            </a:xfrm>
            <a:prstGeom prst="roundRect">
              <a:avLst>
                <a:gd name="adj" fmla="val 31771"/>
              </a:avLst>
            </a:prstGeom>
            <a:ln>
              <a:solidFill>
                <a:srgbClr val="99CC33"/>
              </a:solidFill>
            </a:ln>
          </p:spPr>
          <p:style>
            <a:lnRef idx="2">
              <a:schemeClr val="accent3"/>
            </a:lnRef>
            <a:fillRef idx="1">
              <a:schemeClr val="lt1"/>
            </a:fillRef>
            <a:effectRef idx="0">
              <a:schemeClr val="accent3"/>
            </a:effectRef>
            <a:fontRef idx="minor">
              <a:schemeClr val="dk1"/>
            </a:fontRef>
          </p:style>
          <p:txBody>
            <a:bodyPr wrap="square" rtlCol="0" anchor="t">
              <a:spAutoFit/>
            </a:bodyPr>
            <a:lstStyle/>
            <a:p>
              <a:pPr algn="ctr"/>
              <a:r>
                <a:rPr lang="en-US" sz="2000" dirty="0" smtClean="0"/>
                <a:t>Does it stand?</a:t>
              </a:r>
              <a:endParaRPr lang="en-US" sz="2000" dirty="0"/>
            </a:p>
          </p:txBody>
        </p:sp>
        <p:sp>
          <p:nvSpPr>
            <p:cNvPr id="13" name="Rounded Rectangle 12"/>
            <p:cNvSpPr/>
            <p:nvPr/>
          </p:nvSpPr>
          <p:spPr>
            <a:xfrm>
              <a:off x="3200400" y="1352550"/>
              <a:ext cx="2834640" cy="548640"/>
            </a:xfrm>
            <a:prstGeom prst="roundRect">
              <a:avLst/>
            </a:prstGeom>
            <a:noFill/>
            <a:ln>
              <a:solidFill>
                <a:srgbClr val="99CC3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Right Arrow 15"/>
            <p:cNvSpPr/>
            <p:nvPr/>
          </p:nvSpPr>
          <p:spPr>
            <a:xfrm rot="2916854">
              <a:off x="4547545" y="2242112"/>
              <a:ext cx="1030790" cy="289560"/>
            </a:xfrm>
            <a:prstGeom prst="rightArrow">
              <a:avLst/>
            </a:prstGeom>
            <a:ln>
              <a:solidFill>
                <a:srgbClr val="99CC3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7" name="Group 6"/>
          <p:cNvGrpSpPr/>
          <p:nvPr/>
        </p:nvGrpSpPr>
        <p:grpSpPr>
          <a:xfrm>
            <a:off x="6663697" y="1190791"/>
            <a:ext cx="2237552" cy="2264679"/>
            <a:chOff x="6688835" y="1352550"/>
            <a:chExt cx="2237552" cy="2264679"/>
          </a:xfrm>
        </p:grpSpPr>
        <p:sp>
          <p:nvSpPr>
            <p:cNvPr id="10" name="TextBox 9"/>
            <p:cNvSpPr txBox="1"/>
            <p:nvPr/>
          </p:nvSpPr>
          <p:spPr>
            <a:xfrm>
              <a:off x="6719011" y="2834036"/>
              <a:ext cx="2207376" cy="783193"/>
            </a:xfrm>
            <a:prstGeom prst="roundRect">
              <a:avLst/>
            </a:prstGeom>
            <a:ln/>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n-US" sz="2000" dirty="0" smtClean="0"/>
                <a:t>Does it look like</a:t>
              </a:r>
            </a:p>
            <a:p>
              <a:pPr algn="ctr"/>
              <a:r>
                <a:rPr lang="en-US" sz="2000" dirty="0" smtClean="0"/>
                <a:t>the initial shape?</a:t>
              </a:r>
              <a:endParaRPr lang="en-US" sz="2000" dirty="0"/>
            </a:p>
          </p:txBody>
        </p:sp>
        <p:sp>
          <p:nvSpPr>
            <p:cNvPr id="17" name="Rounded Rectangle 16"/>
            <p:cNvSpPr/>
            <p:nvPr/>
          </p:nvSpPr>
          <p:spPr>
            <a:xfrm>
              <a:off x="6688835" y="1352550"/>
              <a:ext cx="1693165" cy="548640"/>
            </a:xfrm>
            <a:prstGeom prst="round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ight Arrow 18"/>
            <p:cNvSpPr/>
            <p:nvPr/>
          </p:nvSpPr>
          <p:spPr>
            <a:xfrm rot="5400000">
              <a:off x="7156767" y="2213812"/>
              <a:ext cx="805367" cy="289560"/>
            </a:xfrm>
            <a:prstGeom prst="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21" name="Rounded Rectangle 20"/>
          <p:cNvSpPr/>
          <p:nvPr/>
        </p:nvSpPr>
        <p:spPr>
          <a:xfrm>
            <a:off x="705490" y="1657350"/>
            <a:ext cx="1317435" cy="317326"/>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320" y="2208400"/>
            <a:ext cx="4219245" cy="2025568"/>
          </a:xfrm>
          <a:prstGeom prst="rect">
            <a:avLst/>
          </a:prstGeom>
          <a:ln w="25400">
            <a:solidFill>
              <a:srgbClr val="FF0000"/>
            </a:solidFill>
          </a:ln>
        </p:spPr>
      </p:pic>
    </p:spTree>
    <p:extLst>
      <p:ext uri="{BB962C8B-B14F-4D97-AF65-F5344CB8AC3E}">
        <p14:creationId xmlns:p14="http://schemas.microsoft.com/office/powerpoint/2010/main" val="3060233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1447800" y="4710219"/>
            <a:ext cx="1522512" cy="273844"/>
          </a:xfrm>
        </p:spPr>
        <p:txBody>
          <a:bodyPr/>
          <a:lstStyle/>
          <a:p>
            <a:fld id="{92BD785F-600A-4A61-8CA5-79D89C1E3DB5}" type="datetime4">
              <a:rPr lang="en-US" smtClean="0"/>
              <a:t>August 19, 2013</a:t>
            </a:fld>
            <a:endParaRPr lang="en-US" dirty="0"/>
          </a:p>
        </p:txBody>
      </p:sp>
      <p:sp>
        <p:nvSpPr>
          <p:cNvPr id="2" name="Footer Placeholder 1"/>
          <p:cNvSpPr>
            <a:spLocks noGrp="1"/>
          </p:cNvSpPr>
          <p:nvPr>
            <p:ph type="ftr" sz="quarter" idx="11"/>
          </p:nvPr>
        </p:nvSpPr>
        <p:spPr>
          <a:xfrm>
            <a:off x="3203848" y="4710219"/>
            <a:ext cx="2808312" cy="273844"/>
          </a:xfrm>
        </p:spPr>
        <p:txBody>
          <a:bodyPr/>
          <a:lstStyle/>
          <a:p>
            <a:r>
              <a:rPr lang="en-US" smtClean="0"/>
              <a:t>Romain Prévost</a:t>
            </a:r>
            <a:endParaRPr lang="en-US" dirty="0"/>
          </a:p>
        </p:txBody>
      </p:sp>
      <p:sp>
        <p:nvSpPr>
          <p:cNvPr id="3" name="Slide Number Placeholder 2"/>
          <p:cNvSpPr>
            <a:spLocks noGrp="1"/>
          </p:cNvSpPr>
          <p:nvPr>
            <p:ph type="sldNum" sz="quarter" idx="12"/>
          </p:nvPr>
        </p:nvSpPr>
        <p:spPr>
          <a:xfrm>
            <a:off x="6353944" y="4710219"/>
            <a:ext cx="594320" cy="273844"/>
          </a:xfrm>
        </p:spPr>
        <p:txBody>
          <a:bodyPr/>
          <a:lstStyle/>
          <a:p>
            <a:pPr algn="ctr"/>
            <a:fld id="{6D05909F-73A9-412E-9C0F-A163E6110097}" type="slidenum">
              <a:rPr lang="en-US" smtClean="0"/>
              <a:pPr algn="ctr"/>
              <a:t>9</a:t>
            </a:fld>
            <a:endParaRPr lang="en-US" dirty="0"/>
          </a:p>
        </p:txBody>
      </p:sp>
      <p:sp>
        <p:nvSpPr>
          <p:cNvPr id="5" name="Titel 4"/>
          <p:cNvSpPr>
            <a:spLocks noGrp="1"/>
          </p:cNvSpPr>
          <p:nvPr>
            <p:ph type="title"/>
          </p:nvPr>
        </p:nvSpPr>
        <p:spPr/>
        <p:txBody>
          <a:bodyPr>
            <a:normAutofit fontScale="90000"/>
          </a:bodyPr>
          <a:lstStyle/>
          <a:p>
            <a:r>
              <a:rPr lang="en-US" dirty="0" smtClean="0"/>
              <a:t>Does it stand?</a:t>
            </a:r>
            <a:endParaRPr lang="en-US" dirty="0"/>
          </a:p>
        </p:txBody>
      </p:sp>
      <p:sp>
        <p:nvSpPr>
          <p:cNvPr id="11" name="ground"/>
          <p:cNvSpPr/>
          <p:nvPr/>
        </p:nvSpPr>
        <p:spPr>
          <a:xfrm>
            <a:off x="237180" y="2266950"/>
            <a:ext cx="3199062" cy="2261550"/>
          </a:xfrm>
          <a:prstGeom prst="rect">
            <a:avLst/>
          </a:prstGeom>
          <a:solidFill>
            <a:srgbClr val="909090"/>
          </a:solidFill>
          <a:ln>
            <a:noFill/>
          </a:ln>
          <a:scene3d>
            <a:camera prst="perspectiveRelaxed"/>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rangeArea"/>
          <p:cNvSpPr/>
          <p:nvPr/>
        </p:nvSpPr>
        <p:spPr>
          <a:xfrm>
            <a:off x="975280" y="2960770"/>
            <a:ext cx="1596255" cy="634891"/>
          </a:xfrm>
          <a:custGeom>
            <a:avLst/>
            <a:gdLst>
              <a:gd name="connsiteX0" fmla="*/ 2 w 1524000"/>
              <a:gd name="connsiteY0" fmla="*/ 174634 h 457200"/>
              <a:gd name="connsiteX1" fmla="*/ 762000 w 1524000"/>
              <a:gd name="connsiteY1" fmla="*/ 0 h 457200"/>
              <a:gd name="connsiteX2" fmla="*/ 1523998 w 1524000"/>
              <a:gd name="connsiteY2" fmla="*/ 174634 h 457200"/>
              <a:gd name="connsiteX3" fmla="*/ 1232941 w 1524000"/>
              <a:gd name="connsiteY3" fmla="*/ 457199 h 457200"/>
              <a:gd name="connsiteX4" fmla="*/ 291059 w 1524000"/>
              <a:gd name="connsiteY4" fmla="*/ 457199 h 457200"/>
              <a:gd name="connsiteX5" fmla="*/ 2 w 1524000"/>
              <a:gd name="connsiteY5" fmla="*/ 174634 h 457200"/>
              <a:gd name="connsiteX0" fmla="*/ 0 w 1523996"/>
              <a:gd name="connsiteY0" fmla="*/ 174634 h 457199"/>
              <a:gd name="connsiteX1" fmla="*/ 761998 w 1523996"/>
              <a:gd name="connsiteY1" fmla="*/ 0 h 457199"/>
              <a:gd name="connsiteX2" fmla="*/ 1523996 w 1523996"/>
              <a:gd name="connsiteY2" fmla="*/ 152600 h 457199"/>
              <a:gd name="connsiteX3" fmla="*/ 1232939 w 1523996"/>
              <a:gd name="connsiteY3" fmla="*/ 457199 h 457199"/>
              <a:gd name="connsiteX4" fmla="*/ 291057 w 1523996"/>
              <a:gd name="connsiteY4" fmla="*/ 457199 h 457199"/>
              <a:gd name="connsiteX5" fmla="*/ 0 w 1523996"/>
              <a:gd name="connsiteY5" fmla="*/ 174634 h 457199"/>
              <a:gd name="connsiteX0" fmla="*/ 0 w 1523996"/>
              <a:gd name="connsiteY0" fmla="*/ 192995 h 475560"/>
              <a:gd name="connsiteX1" fmla="*/ 761998 w 1523996"/>
              <a:gd name="connsiteY1" fmla="*/ 0 h 475560"/>
              <a:gd name="connsiteX2" fmla="*/ 1523996 w 1523996"/>
              <a:gd name="connsiteY2" fmla="*/ 170961 h 475560"/>
              <a:gd name="connsiteX3" fmla="*/ 1232939 w 1523996"/>
              <a:gd name="connsiteY3" fmla="*/ 475560 h 475560"/>
              <a:gd name="connsiteX4" fmla="*/ 291057 w 1523996"/>
              <a:gd name="connsiteY4" fmla="*/ 475560 h 475560"/>
              <a:gd name="connsiteX5" fmla="*/ 0 w 1523996"/>
              <a:gd name="connsiteY5" fmla="*/ 192995 h 47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3996" h="475560">
                <a:moveTo>
                  <a:pt x="0" y="192995"/>
                </a:moveTo>
                <a:lnTo>
                  <a:pt x="761998" y="0"/>
                </a:lnTo>
                <a:lnTo>
                  <a:pt x="1523996" y="170961"/>
                </a:lnTo>
                <a:lnTo>
                  <a:pt x="1232939" y="475560"/>
                </a:lnTo>
                <a:lnTo>
                  <a:pt x="291057" y="475560"/>
                </a:lnTo>
                <a:lnTo>
                  <a:pt x="0" y="192995"/>
                </a:lnTo>
                <a:close/>
              </a:path>
            </a:pathLst>
          </a:custGeom>
          <a:solidFill>
            <a:srgbClr val="FFC000">
              <a:alpha val="49000"/>
            </a:srgbClr>
          </a:solidFill>
          <a:ln>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greenArea"/>
          <p:cNvSpPr/>
          <p:nvPr/>
        </p:nvSpPr>
        <p:spPr>
          <a:xfrm>
            <a:off x="1219200" y="3092467"/>
            <a:ext cx="1123021" cy="393683"/>
          </a:xfrm>
          <a:custGeom>
            <a:avLst/>
            <a:gdLst>
              <a:gd name="connsiteX0" fmla="*/ 1 w 1069776"/>
              <a:gd name="connsiteY0" fmla="*/ 77963 h 204110"/>
              <a:gd name="connsiteX1" fmla="*/ 534888 w 1069776"/>
              <a:gd name="connsiteY1" fmla="*/ 0 h 204110"/>
              <a:gd name="connsiteX2" fmla="*/ 1069775 w 1069776"/>
              <a:gd name="connsiteY2" fmla="*/ 77963 h 204110"/>
              <a:gd name="connsiteX3" fmla="*/ 865466 w 1069776"/>
              <a:gd name="connsiteY3" fmla="*/ 204109 h 204110"/>
              <a:gd name="connsiteX4" fmla="*/ 204310 w 1069776"/>
              <a:gd name="connsiteY4" fmla="*/ 204109 h 204110"/>
              <a:gd name="connsiteX5" fmla="*/ 1 w 1069776"/>
              <a:gd name="connsiteY5" fmla="*/ 77963 h 204110"/>
              <a:gd name="connsiteX0" fmla="*/ 0 w 984049"/>
              <a:gd name="connsiteY0" fmla="*/ 87488 h 204109"/>
              <a:gd name="connsiteX1" fmla="*/ 449162 w 984049"/>
              <a:gd name="connsiteY1" fmla="*/ 0 h 204109"/>
              <a:gd name="connsiteX2" fmla="*/ 984049 w 984049"/>
              <a:gd name="connsiteY2" fmla="*/ 77963 h 204109"/>
              <a:gd name="connsiteX3" fmla="*/ 779740 w 984049"/>
              <a:gd name="connsiteY3" fmla="*/ 204109 h 204109"/>
              <a:gd name="connsiteX4" fmla="*/ 118584 w 984049"/>
              <a:gd name="connsiteY4" fmla="*/ 204109 h 204109"/>
              <a:gd name="connsiteX5" fmla="*/ 0 w 984049"/>
              <a:gd name="connsiteY5" fmla="*/ 87488 h 204109"/>
              <a:gd name="connsiteX0" fmla="*/ 0 w 1009755"/>
              <a:gd name="connsiteY0" fmla="*/ 97400 h 204109"/>
              <a:gd name="connsiteX1" fmla="*/ 474868 w 1009755"/>
              <a:gd name="connsiteY1" fmla="*/ 0 h 204109"/>
              <a:gd name="connsiteX2" fmla="*/ 1009755 w 1009755"/>
              <a:gd name="connsiteY2" fmla="*/ 77963 h 204109"/>
              <a:gd name="connsiteX3" fmla="*/ 805446 w 1009755"/>
              <a:gd name="connsiteY3" fmla="*/ 204109 h 204109"/>
              <a:gd name="connsiteX4" fmla="*/ 144290 w 1009755"/>
              <a:gd name="connsiteY4" fmla="*/ 204109 h 204109"/>
              <a:gd name="connsiteX5" fmla="*/ 0 w 1009755"/>
              <a:gd name="connsiteY5" fmla="*/ 97400 h 204109"/>
              <a:gd name="connsiteX0" fmla="*/ 0 w 1009755"/>
              <a:gd name="connsiteY0" fmla="*/ 97400 h 214021"/>
              <a:gd name="connsiteX1" fmla="*/ 474868 w 1009755"/>
              <a:gd name="connsiteY1" fmla="*/ 0 h 214021"/>
              <a:gd name="connsiteX2" fmla="*/ 1009755 w 1009755"/>
              <a:gd name="connsiteY2" fmla="*/ 77963 h 214021"/>
              <a:gd name="connsiteX3" fmla="*/ 805446 w 1009755"/>
              <a:gd name="connsiteY3" fmla="*/ 204109 h 214021"/>
              <a:gd name="connsiteX4" fmla="*/ 133274 w 1009755"/>
              <a:gd name="connsiteY4" fmla="*/ 214021 h 214021"/>
              <a:gd name="connsiteX5" fmla="*/ 0 w 1009755"/>
              <a:gd name="connsiteY5" fmla="*/ 97400 h 214021"/>
              <a:gd name="connsiteX0" fmla="*/ 0 w 1009755"/>
              <a:gd name="connsiteY0" fmla="*/ 97400 h 223933"/>
              <a:gd name="connsiteX1" fmla="*/ 474868 w 1009755"/>
              <a:gd name="connsiteY1" fmla="*/ 0 h 223933"/>
              <a:gd name="connsiteX2" fmla="*/ 1009755 w 1009755"/>
              <a:gd name="connsiteY2" fmla="*/ 77963 h 223933"/>
              <a:gd name="connsiteX3" fmla="*/ 838496 w 1009755"/>
              <a:gd name="connsiteY3" fmla="*/ 223933 h 223933"/>
              <a:gd name="connsiteX4" fmla="*/ 133274 w 1009755"/>
              <a:gd name="connsiteY4" fmla="*/ 214021 h 223933"/>
              <a:gd name="connsiteX5" fmla="*/ 0 w 1009755"/>
              <a:gd name="connsiteY5" fmla="*/ 97400 h 223933"/>
              <a:gd name="connsiteX0" fmla="*/ 0 w 1009755"/>
              <a:gd name="connsiteY0" fmla="*/ 97400 h 217325"/>
              <a:gd name="connsiteX1" fmla="*/ 474868 w 1009755"/>
              <a:gd name="connsiteY1" fmla="*/ 0 h 217325"/>
              <a:gd name="connsiteX2" fmla="*/ 1009755 w 1009755"/>
              <a:gd name="connsiteY2" fmla="*/ 77963 h 217325"/>
              <a:gd name="connsiteX3" fmla="*/ 838496 w 1009755"/>
              <a:gd name="connsiteY3" fmla="*/ 217325 h 217325"/>
              <a:gd name="connsiteX4" fmla="*/ 133274 w 1009755"/>
              <a:gd name="connsiteY4" fmla="*/ 214021 h 217325"/>
              <a:gd name="connsiteX5" fmla="*/ 0 w 1009755"/>
              <a:gd name="connsiteY5" fmla="*/ 97400 h 217325"/>
              <a:gd name="connsiteX0" fmla="*/ 0 w 1028116"/>
              <a:gd name="connsiteY0" fmla="*/ 97400 h 217325"/>
              <a:gd name="connsiteX1" fmla="*/ 474868 w 1028116"/>
              <a:gd name="connsiteY1" fmla="*/ 0 h 217325"/>
              <a:gd name="connsiteX2" fmla="*/ 1028116 w 1028116"/>
              <a:gd name="connsiteY2" fmla="*/ 77963 h 217325"/>
              <a:gd name="connsiteX3" fmla="*/ 838496 w 1028116"/>
              <a:gd name="connsiteY3" fmla="*/ 217325 h 217325"/>
              <a:gd name="connsiteX4" fmla="*/ 133274 w 1028116"/>
              <a:gd name="connsiteY4" fmla="*/ 214021 h 217325"/>
              <a:gd name="connsiteX5" fmla="*/ 0 w 1028116"/>
              <a:gd name="connsiteY5" fmla="*/ 97400 h 217325"/>
              <a:gd name="connsiteX0" fmla="*/ 0 w 1028116"/>
              <a:gd name="connsiteY0" fmla="*/ 113920 h 233845"/>
              <a:gd name="connsiteX1" fmla="*/ 474868 w 1028116"/>
              <a:gd name="connsiteY1" fmla="*/ 0 h 233845"/>
              <a:gd name="connsiteX2" fmla="*/ 1028116 w 1028116"/>
              <a:gd name="connsiteY2" fmla="*/ 94483 h 233845"/>
              <a:gd name="connsiteX3" fmla="*/ 838496 w 1028116"/>
              <a:gd name="connsiteY3" fmla="*/ 233845 h 233845"/>
              <a:gd name="connsiteX4" fmla="*/ 133274 w 1028116"/>
              <a:gd name="connsiteY4" fmla="*/ 230541 h 233845"/>
              <a:gd name="connsiteX5" fmla="*/ 0 w 1028116"/>
              <a:gd name="connsiteY5" fmla="*/ 113920 h 233845"/>
              <a:gd name="connsiteX0" fmla="*/ 0 w 1039133"/>
              <a:gd name="connsiteY0" fmla="*/ 100705 h 233845"/>
              <a:gd name="connsiteX1" fmla="*/ 485885 w 1039133"/>
              <a:gd name="connsiteY1" fmla="*/ 0 h 233845"/>
              <a:gd name="connsiteX2" fmla="*/ 1039133 w 1039133"/>
              <a:gd name="connsiteY2" fmla="*/ 94483 h 233845"/>
              <a:gd name="connsiteX3" fmla="*/ 849513 w 1039133"/>
              <a:gd name="connsiteY3" fmla="*/ 233845 h 233845"/>
              <a:gd name="connsiteX4" fmla="*/ 144291 w 1039133"/>
              <a:gd name="connsiteY4" fmla="*/ 230541 h 233845"/>
              <a:gd name="connsiteX5" fmla="*/ 0 w 1039133"/>
              <a:gd name="connsiteY5" fmla="*/ 100705 h 233845"/>
              <a:gd name="connsiteX0" fmla="*/ 0 w 1039133"/>
              <a:gd name="connsiteY0" fmla="*/ 107313 h 240453"/>
              <a:gd name="connsiteX1" fmla="*/ 485885 w 1039133"/>
              <a:gd name="connsiteY1" fmla="*/ 0 h 240453"/>
              <a:gd name="connsiteX2" fmla="*/ 1039133 w 1039133"/>
              <a:gd name="connsiteY2" fmla="*/ 101091 h 240453"/>
              <a:gd name="connsiteX3" fmla="*/ 849513 w 1039133"/>
              <a:gd name="connsiteY3" fmla="*/ 240453 h 240453"/>
              <a:gd name="connsiteX4" fmla="*/ 144291 w 1039133"/>
              <a:gd name="connsiteY4" fmla="*/ 237149 h 240453"/>
              <a:gd name="connsiteX5" fmla="*/ 0 w 1039133"/>
              <a:gd name="connsiteY5" fmla="*/ 107313 h 240453"/>
              <a:gd name="connsiteX0" fmla="*/ 0 w 1039133"/>
              <a:gd name="connsiteY0" fmla="*/ 107313 h 240453"/>
              <a:gd name="connsiteX1" fmla="*/ 485885 w 1039133"/>
              <a:gd name="connsiteY1" fmla="*/ 0 h 240453"/>
              <a:gd name="connsiteX2" fmla="*/ 1039133 w 1039133"/>
              <a:gd name="connsiteY2" fmla="*/ 101091 h 240453"/>
              <a:gd name="connsiteX3" fmla="*/ 849513 w 1039133"/>
              <a:gd name="connsiteY3" fmla="*/ 240453 h 240453"/>
              <a:gd name="connsiteX4" fmla="*/ 144291 w 1039133"/>
              <a:gd name="connsiteY4" fmla="*/ 237149 h 240453"/>
              <a:gd name="connsiteX5" fmla="*/ 0 w 1039133"/>
              <a:gd name="connsiteY5" fmla="*/ 107313 h 240453"/>
              <a:gd name="connsiteX0" fmla="*/ 0 w 1039133"/>
              <a:gd name="connsiteY0" fmla="*/ 107313 h 240453"/>
              <a:gd name="connsiteX1" fmla="*/ 485885 w 1039133"/>
              <a:gd name="connsiteY1" fmla="*/ 0 h 240453"/>
              <a:gd name="connsiteX2" fmla="*/ 1039133 w 1039133"/>
              <a:gd name="connsiteY2" fmla="*/ 101091 h 240453"/>
              <a:gd name="connsiteX3" fmla="*/ 867875 w 1039133"/>
              <a:gd name="connsiteY3" fmla="*/ 240453 h 240453"/>
              <a:gd name="connsiteX4" fmla="*/ 144291 w 1039133"/>
              <a:gd name="connsiteY4" fmla="*/ 237149 h 240453"/>
              <a:gd name="connsiteX5" fmla="*/ 0 w 1039133"/>
              <a:gd name="connsiteY5" fmla="*/ 107313 h 240453"/>
              <a:gd name="connsiteX0" fmla="*/ 0 w 1072184"/>
              <a:gd name="connsiteY0" fmla="*/ 107313 h 240453"/>
              <a:gd name="connsiteX1" fmla="*/ 518936 w 1072184"/>
              <a:gd name="connsiteY1" fmla="*/ 0 h 240453"/>
              <a:gd name="connsiteX2" fmla="*/ 1072184 w 1072184"/>
              <a:gd name="connsiteY2" fmla="*/ 101091 h 240453"/>
              <a:gd name="connsiteX3" fmla="*/ 900926 w 1072184"/>
              <a:gd name="connsiteY3" fmla="*/ 240453 h 240453"/>
              <a:gd name="connsiteX4" fmla="*/ 177342 w 1072184"/>
              <a:gd name="connsiteY4" fmla="*/ 237149 h 240453"/>
              <a:gd name="connsiteX5" fmla="*/ 0 w 1072184"/>
              <a:gd name="connsiteY5" fmla="*/ 107313 h 240453"/>
              <a:gd name="connsiteX0" fmla="*/ 0 w 1072184"/>
              <a:gd name="connsiteY0" fmla="*/ 132160 h 265300"/>
              <a:gd name="connsiteX1" fmla="*/ 525976 w 1072184"/>
              <a:gd name="connsiteY1" fmla="*/ 0 h 265300"/>
              <a:gd name="connsiteX2" fmla="*/ 1072184 w 1072184"/>
              <a:gd name="connsiteY2" fmla="*/ 125938 h 265300"/>
              <a:gd name="connsiteX3" fmla="*/ 900926 w 1072184"/>
              <a:gd name="connsiteY3" fmla="*/ 265300 h 265300"/>
              <a:gd name="connsiteX4" fmla="*/ 177342 w 1072184"/>
              <a:gd name="connsiteY4" fmla="*/ 261996 h 265300"/>
              <a:gd name="connsiteX5" fmla="*/ 0 w 1072184"/>
              <a:gd name="connsiteY5" fmla="*/ 132160 h 26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2184" h="265300">
                <a:moveTo>
                  <a:pt x="0" y="132160"/>
                </a:moveTo>
                <a:lnTo>
                  <a:pt x="525976" y="0"/>
                </a:lnTo>
                <a:lnTo>
                  <a:pt x="1072184" y="125938"/>
                </a:lnTo>
                <a:lnTo>
                  <a:pt x="900926" y="265300"/>
                </a:lnTo>
                <a:lnTo>
                  <a:pt x="177342" y="261996"/>
                </a:lnTo>
                <a:lnTo>
                  <a:pt x="0" y="132160"/>
                </a:lnTo>
                <a:close/>
              </a:path>
            </a:pathLst>
          </a:custGeom>
          <a:solidFill>
            <a:schemeClr val="accent3">
              <a:alpha val="78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supportText"/>
          <p:cNvSpPr txBox="1"/>
          <p:nvPr/>
        </p:nvSpPr>
        <p:spPr>
          <a:xfrm>
            <a:off x="857131" y="3593938"/>
            <a:ext cx="1832552" cy="369332"/>
          </a:xfrm>
          <a:prstGeom prst="rect">
            <a:avLst/>
          </a:prstGeom>
          <a:noFill/>
        </p:spPr>
        <p:txBody>
          <a:bodyPr wrap="none" rtlCol="0">
            <a:spAutoFit/>
          </a:bodyPr>
          <a:lstStyle/>
          <a:p>
            <a:pPr algn="ctr"/>
            <a:r>
              <a:rPr lang="en-US" dirty="0" smtClean="0">
                <a:latin typeface="Trebuchet MS" panose="020B0603020202020204" pitchFamily="34" charset="0"/>
              </a:rPr>
              <a:t>support polygon</a:t>
            </a:r>
            <a:endParaRPr lang="en-US" dirty="0">
              <a:latin typeface="Trebuchet MS" panose="020B0603020202020204" pitchFamily="34" charset="0"/>
            </a:endParaRPr>
          </a:p>
        </p:txBody>
      </p:sp>
      <p:cxnSp>
        <p:nvCxnSpPr>
          <p:cNvPr id="19" name="comArrow"/>
          <p:cNvCxnSpPr/>
          <p:nvPr/>
        </p:nvCxnSpPr>
        <p:spPr>
          <a:xfrm flipV="1">
            <a:off x="973926" y="1676309"/>
            <a:ext cx="0" cy="1161786"/>
          </a:xfrm>
          <a:prstGeom prst="line">
            <a:avLst/>
          </a:prstGeom>
          <a:ln w="12700">
            <a:solidFill>
              <a:schemeClr val="tx1"/>
            </a:solidFill>
            <a:prstDash val="dash"/>
            <a:tailEnd type="oval" w="lg" len="lg"/>
          </a:ln>
        </p:spPr>
        <p:style>
          <a:lnRef idx="1">
            <a:schemeClr val="accent1"/>
          </a:lnRef>
          <a:fillRef idx="0">
            <a:schemeClr val="accent1"/>
          </a:fillRef>
          <a:effectRef idx="0">
            <a:schemeClr val="accent1"/>
          </a:effectRef>
          <a:fontRef idx="minor">
            <a:schemeClr val="tx1"/>
          </a:fontRef>
        </p:style>
      </p:cxnSp>
      <p:grpSp>
        <p:nvGrpSpPr>
          <p:cNvPr id="30" name="com"/>
          <p:cNvGrpSpPr>
            <a:grpSpLocks noChangeAspect="1"/>
          </p:cNvGrpSpPr>
          <p:nvPr/>
        </p:nvGrpSpPr>
        <p:grpSpPr bwMode="auto">
          <a:xfrm>
            <a:off x="865782" y="1276414"/>
            <a:ext cx="353418" cy="380936"/>
            <a:chOff x="2240" y="1164"/>
            <a:chExt cx="1387" cy="1495"/>
          </a:xfrm>
        </p:grpSpPr>
        <p:sp>
          <p:nvSpPr>
            <p:cNvPr id="31" name="AutoShape 3"/>
            <p:cNvSpPr>
              <a:spLocks noChangeAspect="1" noChangeArrowheads="1" noTextEdit="1"/>
            </p:cNvSpPr>
            <p:nvPr/>
          </p:nvSpPr>
          <p:spPr bwMode="auto">
            <a:xfrm>
              <a:off x="2240" y="1164"/>
              <a:ext cx="128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2" name="Picture 5"/>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bwMode="auto">
            <a:xfrm>
              <a:off x="2554" y="1164"/>
              <a:ext cx="1073" cy="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22" name="gArrow"/>
          <p:cNvCxnSpPr/>
          <p:nvPr/>
        </p:nvCxnSpPr>
        <p:spPr>
          <a:xfrm>
            <a:off x="2667000" y="1047750"/>
            <a:ext cx="0" cy="762000"/>
          </a:xfrm>
          <a:prstGeom prst="line">
            <a:avLst/>
          </a:prstGeom>
          <a:ln w="19050">
            <a:solidFill>
              <a:schemeClr val="tx1"/>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36" name="g"/>
          <p:cNvGrpSpPr>
            <a:grpSpLocks noChangeAspect="1"/>
          </p:cNvGrpSpPr>
          <p:nvPr/>
        </p:nvGrpSpPr>
        <p:grpSpPr bwMode="auto">
          <a:xfrm>
            <a:off x="2667000" y="1123950"/>
            <a:ext cx="388961" cy="342900"/>
            <a:chOff x="2576" y="1356"/>
            <a:chExt cx="608" cy="536"/>
          </a:xfrm>
        </p:grpSpPr>
        <p:sp>
          <p:nvSpPr>
            <p:cNvPr id="37" name="AutoShape 7"/>
            <p:cNvSpPr>
              <a:spLocks noChangeAspect="1" noChangeArrowheads="1" noTextEdit="1"/>
            </p:cNvSpPr>
            <p:nvPr/>
          </p:nvSpPr>
          <p:spPr bwMode="auto">
            <a:xfrm>
              <a:off x="2576" y="1356"/>
              <a:ext cx="60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7" name="Picture 9"/>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bwMode="auto">
            <a:xfrm>
              <a:off x="2677" y="1356"/>
              <a:ext cx="415" cy="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energy"/>
          <p:cNvGrpSpPr/>
          <p:nvPr/>
        </p:nvGrpSpPr>
        <p:grpSpPr>
          <a:xfrm>
            <a:off x="3875379" y="1318447"/>
            <a:ext cx="4659021" cy="872639"/>
            <a:chOff x="3875379" y="1318447"/>
            <a:chExt cx="4659021" cy="872639"/>
          </a:xfrm>
        </p:grpSpPr>
        <p:pic>
          <p:nvPicPr>
            <p:cNvPr id="42" name="Picture 41"/>
            <p:cNvPicPr>
              <a:picLocks noChangeAspect="1"/>
            </p:cNvPicPr>
            <p:nvPr/>
          </p:nvPicPr>
          <p:blipFill>
            <a:blip r:embed="rId7"/>
            <a:stretch>
              <a:fillRect/>
            </a:stretch>
          </p:blipFill>
          <p:spPr>
            <a:xfrm>
              <a:off x="3875379" y="1325379"/>
              <a:ext cx="4615072" cy="865707"/>
            </a:xfrm>
            <a:prstGeom prst="rect">
              <a:avLst/>
            </a:prstGeom>
            <a:ln w="25400">
              <a:noFill/>
            </a:ln>
          </p:spPr>
        </p:pic>
        <p:sp>
          <p:nvSpPr>
            <p:cNvPr id="7" name="Rounded Rectangle 6"/>
            <p:cNvSpPr/>
            <p:nvPr/>
          </p:nvSpPr>
          <p:spPr>
            <a:xfrm>
              <a:off x="3886200" y="1318447"/>
              <a:ext cx="4648200" cy="858428"/>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cxnSp>
        <p:nvCxnSpPr>
          <p:cNvPr id="45" name="Straight Connector 44"/>
          <p:cNvCxnSpPr/>
          <p:nvPr/>
        </p:nvCxnSpPr>
        <p:spPr>
          <a:xfrm flipH="1" flipV="1">
            <a:off x="973926" y="2838096"/>
            <a:ext cx="550074" cy="31745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330927" y="2530081"/>
            <a:ext cx="4046034" cy="1496267"/>
            <a:chOff x="4564566" y="2543414"/>
            <a:chExt cx="4046034" cy="1496267"/>
          </a:xfrm>
        </p:grpSpPr>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2142" r="13604" b="53606"/>
            <a:stretch/>
          </p:blipFill>
          <p:spPr>
            <a:xfrm>
              <a:off x="4564566" y="2543414"/>
              <a:ext cx="3429000" cy="760815"/>
            </a:xfrm>
            <a:prstGeom prst="rect">
              <a:avLst/>
            </a:prstGeom>
          </p:spPr>
        </p:pic>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5542" t="51041" r="7003"/>
            <a:stretch/>
          </p:blipFill>
          <p:spPr>
            <a:xfrm>
              <a:off x="4572000" y="3236809"/>
              <a:ext cx="4038600" cy="802872"/>
            </a:xfrm>
            <a:prstGeom prst="rect">
              <a:avLst/>
            </a:prstGeom>
          </p:spPr>
        </p:pic>
      </p:grpSp>
      <p:grpSp>
        <p:nvGrpSpPr>
          <p:cNvPr id="17" name="Group 16"/>
          <p:cNvGrpSpPr/>
          <p:nvPr/>
        </p:nvGrpSpPr>
        <p:grpSpPr>
          <a:xfrm>
            <a:off x="2108222" y="2795323"/>
            <a:ext cx="409773" cy="469956"/>
            <a:chOff x="2108222" y="2795323"/>
            <a:chExt cx="409773" cy="469956"/>
          </a:xfrm>
        </p:grpSpPr>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165066" y="2795323"/>
              <a:ext cx="352929" cy="36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p:cNvSpPr/>
            <p:nvPr/>
          </p:nvSpPr>
          <p:spPr>
            <a:xfrm flipH="1" flipV="1">
              <a:off x="2108222" y="3164445"/>
              <a:ext cx="100834" cy="10083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6" name="TextBox 5"/>
          <p:cNvSpPr txBox="1"/>
          <p:nvPr/>
        </p:nvSpPr>
        <p:spPr>
          <a:xfrm>
            <a:off x="1202757" y="1254264"/>
            <a:ext cx="1050288" cy="707886"/>
          </a:xfrm>
          <a:prstGeom prst="rect">
            <a:avLst/>
          </a:prstGeom>
          <a:noFill/>
        </p:spPr>
        <p:txBody>
          <a:bodyPr wrap="none" rtlCol="0">
            <a:spAutoFit/>
          </a:bodyPr>
          <a:lstStyle/>
          <a:p>
            <a:pPr algn="ctr"/>
            <a:r>
              <a:rPr lang="en-US" sz="2000" i="1" dirty="0" smtClean="0"/>
              <a:t>center</a:t>
            </a:r>
          </a:p>
          <a:p>
            <a:pPr algn="ctr"/>
            <a:r>
              <a:rPr lang="en-US" sz="2000" i="1" dirty="0" smtClean="0"/>
              <a:t>of mass</a:t>
            </a:r>
            <a:endParaRPr lang="en-US" sz="2000" i="1" dirty="0"/>
          </a:p>
        </p:txBody>
      </p:sp>
      <p:sp>
        <p:nvSpPr>
          <p:cNvPr id="29" name="TextBox 28"/>
          <p:cNvSpPr txBox="1"/>
          <p:nvPr/>
        </p:nvSpPr>
        <p:spPr>
          <a:xfrm>
            <a:off x="3122221" y="1047750"/>
            <a:ext cx="992579" cy="400110"/>
          </a:xfrm>
          <a:prstGeom prst="rect">
            <a:avLst/>
          </a:prstGeom>
          <a:noFill/>
        </p:spPr>
        <p:txBody>
          <a:bodyPr wrap="none" rtlCol="0">
            <a:spAutoFit/>
          </a:bodyPr>
          <a:lstStyle/>
          <a:p>
            <a:r>
              <a:rPr lang="en-US" sz="2000" i="1" dirty="0" smtClean="0"/>
              <a:t>gravity</a:t>
            </a:r>
            <a:endParaRPr lang="en-US" sz="2000" i="1" dirty="0"/>
          </a:p>
        </p:txBody>
      </p:sp>
    </p:spTree>
    <p:extLst>
      <p:ext uri="{BB962C8B-B14F-4D97-AF65-F5344CB8AC3E}">
        <p14:creationId xmlns:p14="http://schemas.microsoft.com/office/powerpoint/2010/main" val="1147235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nodeType="clickEffect">
                                  <p:stCondLst>
                                    <p:cond delay="0"/>
                                  </p:stCondLst>
                                  <p:childTnLst>
                                    <p:animMotion origin="layout" path="M 4.16667E-6 -1.23457E-7 L 4.16667E-6 -1.23457E-7 C -0.00018 0.0142 0.00069 0.0287 -0.00087 0.04259 C -0.00139 0.04599 -0.004 0.04753 -0.00591 0.04938 C -0.01146 0.05524 -0.01736 0.05401 -0.02379 0.05463 C -0.0257 0.05586 -0.02761 0.05802 -0.02969 0.05833 C -0.03611 0.05895 -0.03785 0.05771 -0.04254 0.05463 C -0.04479 0.04321 -0.04427 0.04907 -0.04063 0.02839 C -0.04011 0.02592 -0.03976 0.02284 -0.03854 0.02129 C -0.0375 0.01975 -0.03594 0.02006 -0.03455 0.01944 C -0.03368 0.0179 -0.03247 0.01605 -0.0316 0.0142 C -0.03091 0.01265 -0.03056 0.01018 -0.02969 0.00895 C -0.02882 0.00771 -0.02761 0.00771 -0.02674 0.0071 C -0.02639 0.00555 -0.02622 0.0037 -0.0257 0.00185 C -0.02518 -1.23457E-7 -0.02379 -0.00124 -0.02379 -0.0034 C -0.02379 -0.00741 -0.02743 -0.0105 -0.02865 -0.01204 C -0.03334 -0.01173 -0.03802 -0.01235 -0.04254 -0.0105 C -0.04393 -0.00988 -0.04479 -0.00741 -0.04549 -0.00525 C -0.04653 -0.00185 -0.04549 0.00432 -0.04757 0.00555 L -0.05052 0.0071 C -0.05087 0.00957 -0.05174 0.01697 -0.05243 0.01944 C -0.05295 0.02129 -0.05347 0.02345 -0.05452 0.02469 C -0.05764 0.02963 -0.06077 0.0321 -0.06441 0.03549 C -0.06632 0.03487 -0.06858 0.03518 -0.07032 0.03364 C -0.07136 0.03271 -0.07153 0.02994 -0.07222 0.02839 C -0.07327 0.02592 -0.07431 0.02376 -0.07535 0.02129 C -0.07657 0.0142 -0.07743 0.01265 -0.07431 0.0037 C -0.07379 0.00216 -0.07222 0.00247 -0.07136 0.00185 C -0.06927 -0.0034 -0.06962 -0.00401 -0.06632 -0.00679 C -0.06597 -0.0071 -0.06563 -0.00679 -0.06528 -0.00679 " pathEditMode="relative" ptsTypes="AAAAAAAAAAAAAAAAAAAAAAAAAAAAAA">
                                      <p:cBhvr>
                                        <p:cTn id="14" dur="3900" fill="hold"/>
                                        <p:tgtEl>
                                          <p:spTgt spid="17"/>
                                        </p:tgtEl>
                                        <p:attrNameLst>
                                          <p:attrName>ppt_x</p:attrName>
                                          <p:attrName>ppt_y</p:attrName>
                                        </p:attrNameLst>
                                      </p:cBhvr>
                                    </p:animMotion>
                                  </p:childTnLst>
                                </p:cTn>
                              </p:par>
                            </p:childTnLst>
                          </p:cTn>
                        </p:par>
                        <p:par>
                          <p:cTn id="15" fill="hold">
                            <p:stCondLst>
                              <p:cond delay="39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500"/>
                            </p:stCondLst>
                            <p:childTnLst>
                              <p:par>
                                <p:cTn id="27" presetID="35" presetClass="emph" presetSubtype="0" repeatCount="5000" fill="hold" nodeType="afterEffect">
                                  <p:stCondLst>
                                    <p:cond delay="0"/>
                                  </p:stCondLst>
                                  <p:childTnLst>
                                    <p:anim calcmode="discrete" valueType="str">
                                      <p:cBhvr>
                                        <p:cTn id="28" dur="500" fill="hold"/>
                                        <p:tgtEl>
                                          <p:spTgt spid="45"/>
                                        </p:tgtEl>
                                        <p:attrNameLst>
                                          <p:attrName>style.visibility</p:attrName>
                                        </p:attrNameLst>
                                      </p:cBhvr>
                                      <p:tavLst>
                                        <p:tav tm="0">
                                          <p:val>
                                            <p:strVal val="hidden"/>
                                          </p:val>
                                        </p:tav>
                                        <p:tav tm="50000">
                                          <p:val>
                                            <p:strVal val="visible"/>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P spid="29" grpId="0"/>
    </p:bldLst>
  </p:timing>
</p:sld>
</file>

<file path=ppt/theme/theme1.xml><?xml version="1.0" encoding="utf-8"?>
<a:theme xmlns:a="http://schemas.openxmlformats.org/drawingml/2006/main" name="1_IGL-presentation-16by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5563</TotalTime>
  <Words>2739</Words>
  <Application>Microsoft Office PowerPoint</Application>
  <PresentationFormat>On-screen Show (16:9)</PresentationFormat>
  <Paragraphs>385</Paragraphs>
  <Slides>29</Slides>
  <Notes>29</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Trebuchet MS</vt:lpstr>
      <vt:lpstr>Wingdings</vt:lpstr>
      <vt:lpstr>1_IGL-presentation-16by9</vt:lpstr>
      <vt:lpstr>Make It Stand: Balancing Shapes for 3D Fabrication</vt:lpstr>
      <vt:lpstr>Motivation</vt:lpstr>
      <vt:lpstr>Motivation</vt:lpstr>
      <vt:lpstr>Make it stand</vt:lpstr>
      <vt:lpstr>Previous work</vt:lpstr>
      <vt:lpstr>Method overview</vt:lpstr>
      <vt:lpstr>Problem formulation</vt:lpstr>
      <vt:lpstr>Problem formulation</vt:lpstr>
      <vt:lpstr>Does it stand?</vt:lpstr>
      <vt:lpstr>Does it look like the original shape?</vt:lpstr>
      <vt:lpstr>Inner carving</vt:lpstr>
      <vt:lpstr>Variable reduction</vt:lpstr>
      <vt:lpstr>Optimal plane heuristic</vt:lpstr>
      <vt:lpstr>Shape deformation</vt:lpstr>
      <vt:lpstr>Deformation subspace</vt:lpstr>
      <vt:lpstr>Deformation optimization</vt:lpstr>
      <vt:lpstr>Full pipeline</vt:lpstr>
      <vt:lpstr>Full pipeline</vt:lpstr>
      <vt:lpstr>Live demo</vt:lpstr>
      <vt:lpstr>Results</vt:lpstr>
      <vt:lpstr>Armadillo – Ballet pose</vt:lpstr>
      <vt:lpstr>Armadillo – Kick pose</vt:lpstr>
      <vt:lpstr>Suspension mode</vt:lpstr>
      <vt:lpstr>Multiple bases</vt:lpstr>
      <vt:lpstr>Discussion</vt:lpstr>
      <vt:lpstr>Conclusion</vt:lpstr>
      <vt:lpstr>Acknowledgments</vt:lpstr>
      <vt:lpstr>Make It Stand: Balancing Shapes for 3D Fabrication</vt:lpstr>
      <vt:lpstr>Energy validation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Olga Sorkine</dc:creator>
  <cp:lastModifiedBy>Romain</cp:lastModifiedBy>
  <cp:revision>293</cp:revision>
  <cp:lastPrinted>2013-06-18T08:47:48Z</cp:lastPrinted>
  <dcterms:created xsi:type="dcterms:W3CDTF">2011-05-06T12:08:58Z</dcterms:created>
  <dcterms:modified xsi:type="dcterms:W3CDTF">2013-08-19T08:43:41Z</dcterms:modified>
</cp:coreProperties>
</file>