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handoutMasterIdLst>
    <p:handoutMasterId r:id="rId42"/>
  </p:handoutMasterIdLst>
  <p:sldIdLst>
    <p:sldId id="266" r:id="rId2"/>
    <p:sldId id="283" r:id="rId3"/>
    <p:sldId id="315" r:id="rId4"/>
    <p:sldId id="263" r:id="rId5"/>
    <p:sldId id="264" r:id="rId6"/>
    <p:sldId id="284" r:id="rId7"/>
    <p:sldId id="285" r:id="rId8"/>
    <p:sldId id="289" r:id="rId9"/>
    <p:sldId id="286" r:id="rId10"/>
    <p:sldId id="287" r:id="rId11"/>
    <p:sldId id="290" r:id="rId12"/>
    <p:sldId id="269" r:id="rId13"/>
    <p:sldId id="296" r:id="rId14"/>
    <p:sldId id="295" r:id="rId15"/>
    <p:sldId id="294" r:id="rId16"/>
    <p:sldId id="288" r:id="rId17"/>
    <p:sldId id="291" r:id="rId18"/>
    <p:sldId id="297" r:id="rId19"/>
    <p:sldId id="281" r:id="rId20"/>
    <p:sldId id="275" r:id="rId21"/>
    <p:sldId id="278" r:id="rId22"/>
    <p:sldId id="279" r:id="rId23"/>
    <p:sldId id="276" r:id="rId24"/>
    <p:sldId id="280" r:id="rId25"/>
    <p:sldId id="299" r:id="rId26"/>
    <p:sldId id="300" r:id="rId27"/>
    <p:sldId id="301" r:id="rId28"/>
    <p:sldId id="298" r:id="rId29"/>
    <p:sldId id="272" r:id="rId30"/>
    <p:sldId id="302" r:id="rId31"/>
    <p:sldId id="303" r:id="rId32"/>
    <p:sldId id="304" r:id="rId33"/>
    <p:sldId id="305" r:id="rId34"/>
    <p:sldId id="313" r:id="rId35"/>
    <p:sldId id="307" r:id="rId36"/>
    <p:sldId id="314" r:id="rId37"/>
    <p:sldId id="309" r:id="rId38"/>
    <p:sldId id="274" r:id="rId39"/>
    <p:sldId id="310" r:id="rId40"/>
    <p:sldId id="312" r:id="rId4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4949FF"/>
    <a:srgbClr val="8D8DFF"/>
    <a:srgbClr val="003366"/>
    <a:srgbClr val="CC99FF"/>
    <a:srgbClr val="59FF59"/>
    <a:srgbClr val="BE9A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168" autoAdjust="0"/>
  </p:normalViewPr>
  <p:slideViewPr>
    <p:cSldViewPr>
      <p:cViewPr varScale="1">
        <p:scale>
          <a:sx n="104" d="100"/>
          <a:sy n="104" d="100"/>
        </p:scale>
        <p:origin x="-1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08" y="-78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CF9045-E840-744B-9B5E-27427398DC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3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7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5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87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5450"/>
            <a:ext cx="6705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80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5450"/>
            <a:ext cx="6705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0738" y="1905000"/>
            <a:ext cx="41322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0738" y="4305300"/>
            <a:ext cx="41322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0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40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6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8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76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27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12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232" name="Picture 16" descr="s2005 White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66700"/>
            <a:ext cx="1685925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381000" y="1600200"/>
            <a:ext cx="838200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46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48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2555875" y="0"/>
            <a:ext cx="403225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1" name="Picture 3" descr="s2005 Whit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365625"/>
            <a:ext cx="3546475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477000" y="0"/>
            <a:ext cx="25908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6200" y="0"/>
            <a:ext cx="25908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684213" y="549275"/>
            <a:ext cx="7704137" cy="1219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000000"/>
                </a:solidFill>
              </a:rPr>
              <a:t>A Sketch-Based Interface for Detail-Preserving Mesh Editing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3032" name="Group 24"/>
          <p:cNvGrpSpPr>
            <a:grpSpLocks/>
          </p:cNvGrpSpPr>
          <p:nvPr/>
        </p:nvGrpSpPr>
        <p:grpSpPr bwMode="auto">
          <a:xfrm>
            <a:off x="609600" y="2492375"/>
            <a:ext cx="7848600" cy="1219200"/>
            <a:chOff x="384" y="1728"/>
            <a:chExt cx="4944" cy="768"/>
          </a:xfrm>
        </p:grpSpPr>
        <p:grpSp>
          <p:nvGrpSpPr>
            <p:cNvPr id="43029" name="Group 21"/>
            <p:cNvGrpSpPr>
              <a:grpSpLocks/>
            </p:cNvGrpSpPr>
            <p:nvPr/>
          </p:nvGrpSpPr>
          <p:grpSpPr bwMode="auto">
            <a:xfrm>
              <a:off x="384" y="1881"/>
              <a:ext cx="1344" cy="453"/>
              <a:chOff x="624" y="1890"/>
              <a:chExt cx="1344" cy="453"/>
            </a:xfrm>
          </p:grpSpPr>
          <p:pic>
            <p:nvPicPr>
              <p:cNvPr id="43019" name="Picture 11" descr="dg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" y="1890"/>
                <a:ext cx="450" cy="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22" name="Picture 14" descr="nam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216"/>
                <a:ext cx="1344" cy="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28" name="Picture 20" descr="athene_logo_sw_600x22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" y="1899"/>
                <a:ext cx="768" cy="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576" y="1728"/>
              <a:ext cx="4608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200" b="1">
                  <a:solidFill>
                    <a:srgbClr val="000000"/>
                  </a:solidFill>
                </a:rPr>
                <a:t>Andrew Nealen</a:t>
              </a:r>
              <a:br>
                <a:rPr lang="en-US" sz="3200" b="1">
                  <a:solidFill>
                    <a:srgbClr val="000000"/>
                  </a:solidFill>
                </a:rPr>
              </a:br>
              <a:r>
                <a:rPr lang="de-DE" sz="3200" b="1">
                  <a:solidFill>
                    <a:srgbClr val="000000"/>
                  </a:solidFill>
                </a:rPr>
                <a:t>Olga Sorkine</a:t>
              </a:r>
              <a:br>
                <a:rPr lang="de-DE" sz="3200" b="1">
                  <a:solidFill>
                    <a:srgbClr val="000000"/>
                  </a:solidFill>
                </a:rPr>
              </a:br>
              <a:r>
                <a:rPr lang="de-DE" sz="3200" b="1">
                  <a:solidFill>
                    <a:srgbClr val="000000"/>
                  </a:solidFill>
                </a:rPr>
                <a:t>Marc Alexa</a:t>
              </a:r>
              <a:br>
                <a:rPr lang="de-DE" sz="3200" b="1">
                  <a:solidFill>
                    <a:srgbClr val="000000"/>
                  </a:solidFill>
                </a:rPr>
              </a:br>
              <a:r>
                <a:rPr lang="de-DE" sz="3200" b="1">
                  <a:solidFill>
                    <a:srgbClr val="000000"/>
                  </a:solidFill>
                </a:rPr>
                <a:t>Daniel Cohen-Or</a:t>
              </a:r>
              <a:endParaRPr lang="en-US" sz="3200" b="1">
                <a:solidFill>
                  <a:srgbClr val="000000"/>
                </a:solidFill>
              </a:endParaRPr>
            </a:p>
          </p:txBody>
        </p:sp>
        <p:pic>
          <p:nvPicPr>
            <p:cNvPr id="43020" name="Picture 12" descr="ta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1890"/>
              <a:ext cx="1314" cy="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88" name="Group 80"/>
          <p:cNvGrpSpPr>
            <a:grpSpLocks/>
          </p:cNvGrpSpPr>
          <p:nvPr/>
        </p:nvGrpSpPr>
        <p:grpSpPr bwMode="auto">
          <a:xfrm>
            <a:off x="7488238" y="4400550"/>
            <a:ext cx="423862" cy="647700"/>
            <a:chOff x="4717" y="2863"/>
            <a:chExt cx="267" cy="408"/>
          </a:xfrm>
        </p:grpSpPr>
        <p:sp>
          <p:nvSpPr>
            <p:cNvPr id="94289" name="Rectangle 81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0" name="Text Box 82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1</a:t>
              </a:r>
              <a:endParaRPr lang="de-DE" b="1"/>
            </a:p>
          </p:txBody>
        </p:sp>
      </p:grpSp>
      <p:sp>
        <p:nvSpPr>
          <p:cNvPr id="94269" name="Line 61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0" name="Oval 2"/>
          <p:cNvSpPr>
            <a:spLocks noChangeArrowheads="1"/>
          </p:cNvSpPr>
          <p:nvPr/>
        </p:nvSpPr>
        <p:spPr bwMode="auto">
          <a:xfrm>
            <a:off x="1042988" y="4652963"/>
            <a:ext cx="201612" cy="201612"/>
          </a:xfrm>
          <a:prstGeom prst="ellipse">
            <a:avLst/>
          </a:prstGeom>
          <a:solidFill>
            <a:srgbClr val="FF0F0F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Line 3"/>
          <p:cNvSpPr>
            <a:spLocks noChangeShapeType="1"/>
          </p:cNvSpPr>
          <p:nvPr/>
        </p:nvSpPr>
        <p:spPr bwMode="auto">
          <a:xfrm flipH="1">
            <a:off x="1150938" y="4292600"/>
            <a:ext cx="180975" cy="4683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9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94240" name="Rectangle 32"/>
          <p:cNvSpPr>
            <a:spLocks noGrp="1" noChangeArrowheads="1"/>
          </p:cNvSpPr>
          <p:nvPr>
            <p:ph type="body" idx="1"/>
          </p:nvPr>
        </p:nvSpPr>
        <p:spPr>
          <a:xfrm>
            <a:off x="347663" y="1909763"/>
            <a:ext cx="8415337" cy="4648200"/>
          </a:xfrm>
        </p:spPr>
        <p:txBody>
          <a:bodyPr/>
          <a:lstStyle/>
          <a:p>
            <a:r>
              <a:rPr lang="de-DE" sz="2700"/>
              <a:t>Editing operations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94252" name="Group 44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4253" name="Group 45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4254" name="Rectangle 46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5" name="Text Box 47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4256" name="Group 48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4257" name="Rectangle 49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58" name="Text Box 50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4259" name="Group 51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4260" name="Rectangle 52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61" name="Text Box 53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94263" name="Line 55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5" name="Oval 57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7" name="Text Box 69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4278" name="Oval 70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9" name="Oval 71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0" name="Oval 72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1" name="Oval 73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2" name="Oval 74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83" name="Text Box 75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94287" name="Oval 79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91" name="Group 83"/>
          <p:cNvGrpSpPr>
            <a:grpSpLocks/>
          </p:cNvGrpSpPr>
          <p:nvPr/>
        </p:nvGrpSpPr>
        <p:grpSpPr bwMode="auto">
          <a:xfrm>
            <a:off x="4643438" y="4332288"/>
            <a:ext cx="2016125" cy="274637"/>
            <a:chOff x="2925" y="2820"/>
            <a:chExt cx="1270" cy="173"/>
          </a:xfrm>
        </p:grpSpPr>
        <p:sp>
          <p:nvSpPr>
            <p:cNvPr id="94292" name="Rectangle 84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3" name="Rectangle 85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4" name="Text Box 86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4295" name="Group 87"/>
          <p:cNvGrpSpPr>
            <a:grpSpLocks/>
          </p:cNvGrpSpPr>
          <p:nvPr/>
        </p:nvGrpSpPr>
        <p:grpSpPr bwMode="auto">
          <a:xfrm>
            <a:off x="4716463" y="4549775"/>
            <a:ext cx="1944687" cy="274638"/>
            <a:chOff x="2971" y="2957"/>
            <a:chExt cx="1225" cy="173"/>
          </a:xfrm>
        </p:grpSpPr>
        <p:sp>
          <p:nvSpPr>
            <p:cNvPr id="94296" name="Rectangle 88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7" name="Rectangle 89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8" name="Text Box 90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4299" name="Group 91"/>
          <p:cNvGrpSpPr>
            <a:grpSpLocks/>
          </p:cNvGrpSpPr>
          <p:nvPr/>
        </p:nvGrpSpPr>
        <p:grpSpPr bwMode="auto">
          <a:xfrm>
            <a:off x="4716463" y="4772025"/>
            <a:ext cx="1944687" cy="274638"/>
            <a:chOff x="2971" y="3090"/>
            <a:chExt cx="1225" cy="173"/>
          </a:xfrm>
        </p:grpSpPr>
        <p:sp>
          <p:nvSpPr>
            <p:cNvPr id="94300" name="Rectangle 92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1" name="Rectangle 93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2" name="Text Box 94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4303" name="Text Box 95"/>
          <p:cNvSpPr txBox="1">
            <a:spLocks noChangeArrowheads="1"/>
          </p:cNvSpPr>
          <p:nvPr/>
        </p:nvSpPr>
        <p:spPr bwMode="auto">
          <a:xfrm>
            <a:off x="3203575" y="44005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94304" name="Oval 96"/>
          <p:cNvSpPr>
            <a:spLocks noChangeArrowheads="1"/>
          </p:cNvSpPr>
          <p:nvPr/>
        </p:nvSpPr>
        <p:spPr bwMode="auto">
          <a:xfrm>
            <a:off x="3311525" y="4221163"/>
            <a:ext cx="201613" cy="201612"/>
          </a:xfrm>
          <a:prstGeom prst="ellipse">
            <a:avLst/>
          </a:prstGeom>
          <a:solidFill>
            <a:srgbClr val="FF6464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07" name="Text Box 99"/>
          <p:cNvSpPr txBox="1">
            <a:spLocks noChangeArrowheads="1"/>
          </p:cNvSpPr>
          <p:nvPr/>
        </p:nvSpPr>
        <p:spPr bwMode="auto">
          <a:xfrm>
            <a:off x="1258888" y="4581525"/>
            <a:ext cx="684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800000"/>
                </a:solidFill>
              </a:rPr>
              <a:t>edit</a:t>
            </a:r>
          </a:p>
        </p:txBody>
      </p:sp>
      <p:grpSp>
        <p:nvGrpSpPr>
          <p:cNvPr id="94320" name="Group 112"/>
          <p:cNvGrpSpPr>
            <a:grpSpLocks/>
          </p:cNvGrpSpPr>
          <p:nvPr/>
        </p:nvGrpSpPr>
        <p:grpSpPr bwMode="auto">
          <a:xfrm>
            <a:off x="7488238" y="5081588"/>
            <a:ext cx="423862" cy="647700"/>
            <a:chOff x="4717" y="2863"/>
            <a:chExt cx="267" cy="408"/>
          </a:xfrm>
        </p:grpSpPr>
        <p:sp>
          <p:nvSpPr>
            <p:cNvPr id="94321" name="Rectangle 113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2" name="Text Box 114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2</a:t>
              </a:r>
              <a:endParaRPr lang="de-DE" b="1"/>
            </a:p>
          </p:txBody>
        </p:sp>
      </p:grpSp>
      <p:grpSp>
        <p:nvGrpSpPr>
          <p:cNvPr id="94323" name="Group 115"/>
          <p:cNvGrpSpPr>
            <a:grpSpLocks/>
          </p:cNvGrpSpPr>
          <p:nvPr/>
        </p:nvGrpSpPr>
        <p:grpSpPr bwMode="auto">
          <a:xfrm>
            <a:off x="4643438" y="5013325"/>
            <a:ext cx="2016125" cy="274638"/>
            <a:chOff x="2925" y="2820"/>
            <a:chExt cx="1270" cy="173"/>
          </a:xfrm>
        </p:grpSpPr>
        <p:sp>
          <p:nvSpPr>
            <p:cNvPr id="94324" name="Rectangle 116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F0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5" name="Rectangle 117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0F0F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6" name="Text Box 118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4327" name="Group 119"/>
          <p:cNvGrpSpPr>
            <a:grpSpLocks/>
          </p:cNvGrpSpPr>
          <p:nvPr/>
        </p:nvGrpSpPr>
        <p:grpSpPr bwMode="auto">
          <a:xfrm>
            <a:off x="4716463" y="5230813"/>
            <a:ext cx="1944687" cy="274637"/>
            <a:chOff x="2971" y="2957"/>
            <a:chExt cx="1225" cy="173"/>
          </a:xfrm>
        </p:grpSpPr>
        <p:sp>
          <p:nvSpPr>
            <p:cNvPr id="94328" name="Rectangle 120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9" name="Rectangle 121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0" name="Text Box 122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4331" name="Group 123"/>
          <p:cNvGrpSpPr>
            <a:grpSpLocks/>
          </p:cNvGrpSpPr>
          <p:nvPr/>
        </p:nvGrpSpPr>
        <p:grpSpPr bwMode="auto">
          <a:xfrm>
            <a:off x="4716463" y="5445125"/>
            <a:ext cx="1944687" cy="274638"/>
            <a:chOff x="2971" y="3090"/>
            <a:chExt cx="1225" cy="173"/>
          </a:xfrm>
        </p:grpSpPr>
        <p:sp>
          <p:nvSpPr>
            <p:cNvPr id="94332" name="Rectangle 124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3" name="Rectangle 125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4" name="Text Box 126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4386" name="Group 178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2971" y="1525"/>
            <a:chExt cx="1225" cy="1225"/>
          </a:xfrm>
        </p:grpSpPr>
        <p:sp>
          <p:nvSpPr>
            <p:cNvPr id="94387" name="Rectangle 179"/>
            <p:cNvSpPr>
              <a:spLocks noChangeArrowheads="1"/>
            </p:cNvSpPr>
            <p:nvPr/>
          </p:nvSpPr>
          <p:spPr bwMode="auto">
            <a:xfrm>
              <a:off x="2971" y="1525"/>
              <a:ext cx="1224" cy="1225"/>
            </a:xfrm>
            <a:prstGeom prst="rect">
              <a:avLst/>
            </a:prstGeom>
            <a:solidFill>
              <a:srgbClr val="99CC00"/>
            </a:solidFill>
            <a:ln w="25400">
              <a:solidFill>
                <a:srgbClr val="648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8" name="Rectangle 180"/>
            <p:cNvSpPr>
              <a:spLocks noChangeArrowheads="1"/>
            </p:cNvSpPr>
            <p:nvPr/>
          </p:nvSpPr>
          <p:spPr bwMode="auto">
            <a:xfrm>
              <a:off x="2971" y="1525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389" name="Group 181"/>
            <p:cNvGrpSpPr>
              <a:grpSpLocks/>
            </p:cNvGrpSpPr>
            <p:nvPr/>
          </p:nvGrpSpPr>
          <p:grpSpPr bwMode="auto">
            <a:xfrm>
              <a:off x="2971" y="1525"/>
              <a:ext cx="408" cy="408"/>
              <a:chOff x="2971" y="1525"/>
              <a:chExt cx="408" cy="408"/>
            </a:xfrm>
          </p:grpSpPr>
          <p:sp>
            <p:nvSpPr>
              <p:cNvPr id="94390" name="Rectangle 182"/>
              <p:cNvSpPr>
                <a:spLocks noChangeArrowheads="1"/>
              </p:cNvSpPr>
              <p:nvPr/>
            </p:nvSpPr>
            <p:spPr bwMode="auto">
              <a:xfrm>
                <a:off x="2971" y="1525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91" name="Text Box 183"/>
              <p:cNvSpPr txBox="1">
                <a:spLocks noChangeArrowheads="1"/>
              </p:cNvSpPr>
              <p:nvPr/>
            </p:nvSpPr>
            <p:spPr bwMode="auto">
              <a:xfrm>
                <a:off x="2993" y="161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4392" name="Group 184"/>
            <p:cNvGrpSpPr>
              <a:grpSpLocks/>
            </p:cNvGrpSpPr>
            <p:nvPr/>
          </p:nvGrpSpPr>
          <p:grpSpPr bwMode="auto">
            <a:xfrm>
              <a:off x="3379" y="1934"/>
              <a:ext cx="408" cy="408"/>
              <a:chOff x="3379" y="1934"/>
              <a:chExt cx="408" cy="408"/>
            </a:xfrm>
          </p:grpSpPr>
          <p:sp>
            <p:nvSpPr>
              <p:cNvPr id="94393" name="Rectangle 185"/>
              <p:cNvSpPr>
                <a:spLocks noChangeArrowheads="1"/>
              </p:cNvSpPr>
              <p:nvPr/>
            </p:nvSpPr>
            <p:spPr bwMode="auto">
              <a:xfrm>
                <a:off x="3379" y="1934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94" name="Text Box 186"/>
              <p:cNvSpPr txBox="1">
                <a:spLocks noChangeArrowheads="1"/>
              </p:cNvSpPr>
              <p:nvPr/>
            </p:nvSpPr>
            <p:spPr bwMode="auto">
              <a:xfrm>
                <a:off x="3402" y="202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4395" name="Group 187"/>
            <p:cNvGrpSpPr>
              <a:grpSpLocks/>
            </p:cNvGrpSpPr>
            <p:nvPr/>
          </p:nvGrpSpPr>
          <p:grpSpPr bwMode="auto">
            <a:xfrm>
              <a:off x="3788" y="2342"/>
              <a:ext cx="408" cy="408"/>
              <a:chOff x="3788" y="2342"/>
              <a:chExt cx="408" cy="408"/>
            </a:xfrm>
          </p:grpSpPr>
          <p:sp>
            <p:nvSpPr>
              <p:cNvPr id="94396" name="Rectangle 188"/>
              <p:cNvSpPr>
                <a:spLocks noChangeArrowheads="1"/>
              </p:cNvSpPr>
              <p:nvPr/>
            </p:nvSpPr>
            <p:spPr bwMode="auto">
              <a:xfrm>
                <a:off x="3788" y="2342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97" name="Text Box 189"/>
              <p:cNvSpPr txBox="1">
                <a:spLocks noChangeArrowheads="1"/>
              </p:cNvSpPr>
              <p:nvPr/>
            </p:nvSpPr>
            <p:spPr bwMode="auto">
              <a:xfrm>
                <a:off x="3810" y="242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sp>
          <p:nvSpPr>
            <p:cNvPr id="94398" name="Text Box 190"/>
            <p:cNvSpPr txBox="1">
              <a:spLocks noChangeArrowheads="1"/>
            </p:cNvSpPr>
            <p:nvPr/>
          </p:nvSpPr>
          <p:spPr bwMode="auto">
            <a:xfrm>
              <a:off x="3810" y="161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  <p:sp>
          <p:nvSpPr>
            <p:cNvPr id="94399" name="Text Box 191"/>
            <p:cNvSpPr txBox="1">
              <a:spLocks noChangeArrowheads="1"/>
            </p:cNvSpPr>
            <p:nvPr/>
          </p:nvSpPr>
          <p:spPr bwMode="auto">
            <a:xfrm>
              <a:off x="2993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94400" name="Group 192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94401" name="Rectangle 193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2" name="Text Box 194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animBg="1"/>
      <p:bldP spid="943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2" name="Group 4"/>
          <p:cNvGrpSpPr>
            <a:grpSpLocks/>
          </p:cNvGrpSpPr>
          <p:nvPr/>
        </p:nvGrpSpPr>
        <p:grpSpPr bwMode="auto">
          <a:xfrm>
            <a:off x="7488238" y="2420938"/>
            <a:ext cx="428625" cy="1943100"/>
            <a:chOff x="4809" y="1616"/>
            <a:chExt cx="270" cy="1224"/>
          </a:xfrm>
        </p:grpSpPr>
        <p:sp>
          <p:nvSpPr>
            <p:cNvPr id="99333" name="Rectangle 5"/>
            <p:cNvSpPr>
              <a:spLocks noChangeArrowheads="1"/>
            </p:cNvSpPr>
            <p:nvPr/>
          </p:nvSpPr>
          <p:spPr bwMode="auto">
            <a:xfrm>
              <a:off x="4864" y="1616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4862" y="2432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4814" y="2518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z</a:t>
              </a:r>
              <a:endParaRPr lang="de-DE"/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4863" y="2018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7" name="Text Box 9"/>
            <p:cNvSpPr txBox="1">
              <a:spLocks noChangeArrowheads="1"/>
            </p:cNvSpPr>
            <p:nvPr/>
          </p:nvSpPr>
          <p:spPr bwMode="auto">
            <a:xfrm>
              <a:off x="4815" y="2110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y</a:t>
              </a:r>
              <a:endParaRPr lang="de-DE"/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4809" y="1713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x</a:t>
              </a:r>
              <a:endParaRPr lang="de-DE"/>
            </a:p>
          </p:txBody>
        </p:sp>
      </p:grpSp>
      <p:grpSp>
        <p:nvGrpSpPr>
          <p:cNvPr id="99339" name="Group 11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99340" name="Rectangle 12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1" name="Text Box 13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  <p:grpSp>
        <p:nvGrpSpPr>
          <p:cNvPr id="99342" name="Group 14"/>
          <p:cNvGrpSpPr>
            <a:grpSpLocks/>
          </p:cNvGrpSpPr>
          <p:nvPr/>
        </p:nvGrpSpPr>
        <p:grpSpPr bwMode="auto">
          <a:xfrm>
            <a:off x="7488238" y="4400550"/>
            <a:ext cx="423862" cy="647700"/>
            <a:chOff x="4717" y="2863"/>
            <a:chExt cx="267" cy="408"/>
          </a:xfrm>
        </p:grpSpPr>
        <p:sp>
          <p:nvSpPr>
            <p:cNvPr id="99343" name="Rectangle 15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4" name="Text Box 16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1</a:t>
              </a:r>
              <a:endParaRPr lang="de-DE" b="1"/>
            </a:p>
          </p:txBody>
        </p:sp>
      </p:grpSp>
      <p:sp>
        <p:nvSpPr>
          <p:cNvPr id="99345" name="Line 17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Oval 18"/>
          <p:cNvSpPr>
            <a:spLocks noChangeArrowheads="1"/>
          </p:cNvSpPr>
          <p:nvPr/>
        </p:nvSpPr>
        <p:spPr bwMode="auto">
          <a:xfrm>
            <a:off x="1042988" y="4652963"/>
            <a:ext cx="201612" cy="201612"/>
          </a:xfrm>
          <a:prstGeom prst="ellipse">
            <a:avLst/>
          </a:prstGeom>
          <a:solidFill>
            <a:srgbClr val="FF0F0F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Line 19"/>
          <p:cNvSpPr>
            <a:spLocks noChangeShapeType="1"/>
          </p:cNvSpPr>
          <p:nvPr/>
        </p:nvSpPr>
        <p:spPr bwMode="auto">
          <a:xfrm flipH="1">
            <a:off x="1150938" y="4292600"/>
            <a:ext cx="180975" cy="4683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99349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347663" y="1905000"/>
            <a:ext cx="8472487" cy="4648200"/>
          </a:xfrm>
        </p:spPr>
        <p:txBody>
          <a:bodyPr/>
          <a:lstStyle/>
          <a:p>
            <a:r>
              <a:rPr lang="de-DE" sz="2700"/>
              <a:t>Least-Squares solution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99350" name="Group 22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9351" name="Group 23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9352" name="Rectangle 24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3" name="Text Box 25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9354" name="Group 26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9355" name="Rectangle 27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6" name="Text Box 28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9357" name="Group 29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9358" name="Rectangle 30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9" name="Text Box 31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99361" name="Line 33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3" name="Oval 35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4" name="Line 36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5" name="Line 37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6" name="Line 38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7" name="Line 39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8" name="Line 40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9" name="Line 41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0" name="Line 42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1" name="Line 43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2" name="Line 44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3" name="Line 45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4" name="Text Box 46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9375" name="Oval 47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6" name="Oval 48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7" name="Oval 49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8" name="Oval 50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9" name="Oval 51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0" name="Text Box 52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99381" name="Oval 53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82" name="Group 54"/>
          <p:cNvGrpSpPr>
            <a:grpSpLocks/>
          </p:cNvGrpSpPr>
          <p:nvPr/>
        </p:nvGrpSpPr>
        <p:grpSpPr bwMode="auto">
          <a:xfrm>
            <a:off x="4643438" y="4332288"/>
            <a:ext cx="2016125" cy="274637"/>
            <a:chOff x="2925" y="2820"/>
            <a:chExt cx="1270" cy="173"/>
          </a:xfrm>
        </p:grpSpPr>
        <p:sp>
          <p:nvSpPr>
            <p:cNvPr id="99383" name="Rectangle 55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84" name="Rectangle 56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85" name="Text Box 57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9386" name="Group 58"/>
          <p:cNvGrpSpPr>
            <a:grpSpLocks/>
          </p:cNvGrpSpPr>
          <p:nvPr/>
        </p:nvGrpSpPr>
        <p:grpSpPr bwMode="auto">
          <a:xfrm>
            <a:off x="4716463" y="4549775"/>
            <a:ext cx="1944687" cy="274638"/>
            <a:chOff x="2971" y="2957"/>
            <a:chExt cx="1225" cy="173"/>
          </a:xfrm>
        </p:grpSpPr>
        <p:sp>
          <p:nvSpPr>
            <p:cNvPr id="99387" name="Rectangle 59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88" name="Rectangle 60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89" name="Text Box 61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9390" name="Group 62"/>
          <p:cNvGrpSpPr>
            <a:grpSpLocks/>
          </p:cNvGrpSpPr>
          <p:nvPr/>
        </p:nvGrpSpPr>
        <p:grpSpPr bwMode="auto">
          <a:xfrm>
            <a:off x="4716463" y="4772025"/>
            <a:ext cx="1944687" cy="274638"/>
            <a:chOff x="2971" y="3090"/>
            <a:chExt cx="1225" cy="173"/>
          </a:xfrm>
        </p:grpSpPr>
        <p:sp>
          <p:nvSpPr>
            <p:cNvPr id="99391" name="Rectangle 63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92" name="Rectangle 64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93" name="Text Box 65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9394" name="Text Box 66"/>
          <p:cNvSpPr txBox="1">
            <a:spLocks noChangeArrowheads="1"/>
          </p:cNvSpPr>
          <p:nvPr/>
        </p:nvSpPr>
        <p:spPr bwMode="auto">
          <a:xfrm>
            <a:off x="3203575" y="44005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99395" name="Oval 67"/>
          <p:cNvSpPr>
            <a:spLocks noChangeArrowheads="1"/>
          </p:cNvSpPr>
          <p:nvPr/>
        </p:nvSpPr>
        <p:spPr bwMode="auto">
          <a:xfrm>
            <a:off x="3311525" y="4221163"/>
            <a:ext cx="201613" cy="201612"/>
          </a:xfrm>
          <a:prstGeom prst="ellipse">
            <a:avLst/>
          </a:prstGeom>
          <a:solidFill>
            <a:srgbClr val="FF6464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6" name="Text Box 68"/>
          <p:cNvSpPr txBox="1">
            <a:spLocks noChangeArrowheads="1"/>
          </p:cNvSpPr>
          <p:nvPr/>
        </p:nvSpPr>
        <p:spPr bwMode="auto">
          <a:xfrm>
            <a:off x="4319588" y="45386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9397" name="Text Box 69"/>
          <p:cNvSpPr txBox="1">
            <a:spLocks noChangeArrowheads="1"/>
          </p:cNvSpPr>
          <p:nvPr/>
        </p:nvSpPr>
        <p:spPr bwMode="auto">
          <a:xfrm>
            <a:off x="7164388" y="45386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9398" name="Text Box 70"/>
          <p:cNvSpPr txBox="1">
            <a:spLocks noChangeArrowheads="1"/>
          </p:cNvSpPr>
          <p:nvPr/>
        </p:nvSpPr>
        <p:spPr bwMode="auto">
          <a:xfrm>
            <a:off x="1258888" y="4581525"/>
            <a:ext cx="684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800000"/>
                </a:solidFill>
              </a:rPr>
              <a:t>edit</a:t>
            </a:r>
          </a:p>
        </p:txBody>
      </p:sp>
      <p:grpSp>
        <p:nvGrpSpPr>
          <p:cNvPr id="99399" name="Group 71"/>
          <p:cNvGrpSpPr>
            <a:grpSpLocks/>
          </p:cNvGrpSpPr>
          <p:nvPr/>
        </p:nvGrpSpPr>
        <p:grpSpPr bwMode="auto">
          <a:xfrm>
            <a:off x="7488238" y="5081588"/>
            <a:ext cx="423862" cy="647700"/>
            <a:chOff x="4717" y="2863"/>
            <a:chExt cx="267" cy="408"/>
          </a:xfrm>
        </p:grpSpPr>
        <p:sp>
          <p:nvSpPr>
            <p:cNvPr id="99400" name="Rectangle 72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1" name="Text Box 73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2</a:t>
              </a:r>
              <a:endParaRPr lang="de-DE" b="1"/>
            </a:p>
          </p:txBody>
        </p:sp>
      </p:grpSp>
      <p:grpSp>
        <p:nvGrpSpPr>
          <p:cNvPr id="99402" name="Group 74"/>
          <p:cNvGrpSpPr>
            <a:grpSpLocks/>
          </p:cNvGrpSpPr>
          <p:nvPr/>
        </p:nvGrpSpPr>
        <p:grpSpPr bwMode="auto">
          <a:xfrm>
            <a:off x="4643438" y="5013325"/>
            <a:ext cx="2016125" cy="274638"/>
            <a:chOff x="2925" y="2820"/>
            <a:chExt cx="1270" cy="173"/>
          </a:xfrm>
        </p:grpSpPr>
        <p:sp>
          <p:nvSpPr>
            <p:cNvPr id="99403" name="Rectangle 75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F0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4" name="Rectangle 76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0F0F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5" name="Text Box 77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9406" name="Group 78"/>
          <p:cNvGrpSpPr>
            <a:grpSpLocks/>
          </p:cNvGrpSpPr>
          <p:nvPr/>
        </p:nvGrpSpPr>
        <p:grpSpPr bwMode="auto">
          <a:xfrm>
            <a:off x="4716463" y="5230813"/>
            <a:ext cx="1944687" cy="274637"/>
            <a:chOff x="2971" y="2957"/>
            <a:chExt cx="1225" cy="173"/>
          </a:xfrm>
        </p:grpSpPr>
        <p:sp>
          <p:nvSpPr>
            <p:cNvPr id="99407" name="Rectangle 79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8" name="Rectangle 80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9" name="Text Box 81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9410" name="Group 82"/>
          <p:cNvGrpSpPr>
            <a:grpSpLocks/>
          </p:cNvGrpSpPr>
          <p:nvPr/>
        </p:nvGrpSpPr>
        <p:grpSpPr bwMode="auto">
          <a:xfrm>
            <a:off x="4716463" y="5445125"/>
            <a:ext cx="1944687" cy="274638"/>
            <a:chOff x="2971" y="3090"/>
            <a:chExt cx="1225" cy="173"/>
          </a:xfrm>
        </p:grpSpPr>
        <p:sp>
          <p:nvSpPr>
            <p:cNvPr id="99411" name="Rectangle 83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2" name="Rectangle 84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3" name="Text Box 85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9414" name="Text Box 86"/>
          <p:cNvSpPr txBox="1">
            <a:spLocks noChangeArrowheads="1"/>
          </p:cNvSpPr>
          <p:nvPr/>
        </p:nvSpPr>
        <p:spPr bwMode="auto">
          <a:xfrm>
            <a:off x="4319588" y="5222875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800000"/>
                </a:solidFill>
              </a:rPr>
              <a:t>w</a:t>
            </a:r>
            <a:r>
              <a:rPr lang="de-DE" b="1" i="1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99415" name="Text Box 87"/>
          <p:cNvSpPr txBox="1">
            <a:spLocks noChangeArrowheads="1"/>
          </p:cNvSpPr>
          <p:nvPr/>
        </p:nvSpPr>
        <p:spPr bwMode="auto">
          <a:xfrm>
            <a:off x="7164388" y="5222875"/>
            <a:ext cx="54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800000"/>
                </a:solidFill>
              </a:rPr>
              <a:t>w</a:t>
            </a:r>
            <a:r>
              <a:rPr lang="de-DE" b="1" i="1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99416" name="Text Box 88"/>
          <p:cNvSpPr txBox="1">
            <a:spLocks noChangeArrowheads="1"/>
          </p:cNvSpPr>
          <p:nvPr/>
        </p:nvSpPr>
        <p:spPr bwMode="auto">
          <a:xfrm>
            <a:off x="4262438" y="25574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sp>
        <p:nvSpPr>
          <p:cNvPr id="99417" name="Text Box 89"/>
          <p:cNvSpPr txBox="1">
            <a:spLocks noChangeArrowheads="1"/>
          </p:cNvSpPr>
          <p:nvPr/>
        </p:nvSpPr>
        <p:spPr bwMode="auto">
          <a:xfrm>
            <a:off x="7129463" y="25574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grpSp>
        <p:nvGrpSpPr>
          <p:cNvPr id="99423" name="Group 95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3084" y="2477"/>
            <a:chExt cx="1225" cy="1225"/>
          </a:xfrm>
        </p:grpSpPr>
        <p:sp>
          <p:nvSpPr>
            <p:cNvPr id="99424" name="Rectangle 96"/>
            <p:cNvSpPr>
              <a:spLocks noChangeArrowheads="1"/>
            </p:cNvSpPr>
            <p:nvPr/>
          </p:nvSpPr>
          <p:spPr bwMode="auto">
            <a:xfrm>
              <a:off x="3084" y="2477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425" name="Group 97"/>
            <p:cNvGrpSpPr>
              <a:grpSpLocks/>
            </p:cNvGrpSpPr>
            <p:nvPr/>
          </p:nvGrpSpPr>
          <p:grpSpPr bwMode="auto">
            <a:xfrm>
              <a:off x="3492" y="2886"/>
              <a:ext cx="408" cy="408"/>
              <a:chOff x="1406" y="3249"/>
              <a:chExt cx="408" cy="408"/>
            </a:xfrm>
          </p:grpSpPr>
          <p:sp>
            <p:nvSpPr>
              <p:cNvPr id="99426" name="Rectangle 98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27" name="Text Box 99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  <p:grpSp>
          <p:nvGrpSpPr>
            <p:cNvPr id="99428" name="Group 100"/>
            <p:cNvGrpSpPr>
              <a:grpSpLocks/>
            </p:cNvGrpSpPr>
            <p:nvPr/>
          </p:nvGrpSpPr>
          <p:grpSpPr bwMode="auto">
            <a:xfrm>
              <a:off x="3901" y="3294"/>
              <a:ext cx="408" cy="408"/>
              <a:chOff x="1406" y="3249"/>
              <a:chExt cx="408" cy="408"/>
            </a:xfrm>
          </p:grpSpPr>
          <p:sp>
            <p:nvSpPr>
              <p:cNvPr id="99429" name="Rectangle 101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30" name="Text Box 102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  <p:grpSp>
          <p:nvGrpSpPr>
            <p:cNvPr id="99431" name="Group 103"/>
            <p:cNvGrpSpPr>
              <a:grpSpLocks/>
            </p:cNvGrpSpPr>
            <p:nvPr/>
          </p:nvGrpSpPr>
          <p:grpSpPr bwMode="auto">
            <a:xfrm>
              <a:off x="3084" y="2477"/>
              <a:ext cx="408" cy="408"/>
              <a:chOff x="1406" y="3249"/>
              <a:chExt cx="408" cy="408"/>
            </a:xfrm>
          </p:grpSpPr>
          <p:sp>
            <p:nvSpPr>
              <p:cNvPr id="99432" name="Rectangle 104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33" name="Text Box 105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</p:grpSp>
      <p:grpSp>
        <p:nvGrpSpPr>
          <p:cNvPr id="99434" name="Group 106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2971" y="1525"/>
            <a:chExt cx="1225" cy="1225"/>
          </a:xfrm>
        </p:grpSpPr>
        <p:sp>
          <p:nvSpPr>
            <p:cNvPr id="99435" name="Rectangle 107"/>
            <p:cNvSpPr>
              <a:spLocks noChangeArrowheads="1"/>
            </p:cNvSpPr>
            <p:nvPr/>
          </p:nvSpPr>
          <p:spPr bwMode="auto">
            <a:xfrm>
              <a:off x="2971" y="1525"/>
              <a:ext cx="1224" cy="1225"/>
            </a:xfrm>
            <a:prstGeom prst="rect">
              <a:avLst/>
            </a:prstGeom>
            <a:solidFill>
              <a:srgbClr val="99CC00"/>
            </a:solidFill>
            <a:ln w="25400">
              <a:solidFill>
                <a:srgbClr val="648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36" name="Rectangle 108"/>
            <p:cNvSpPr>
              <a:spLocks noChangeArrowheads="1"/>
            </p:cNvSpPr>
            <p:nvPr/>
          </p:nvSpPr>
          <p:spPr bwMode="auto">
            <a:xfrm>
              <a:off x="2971" y="1525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437" name="Group 109"/>
            <p:cNvGrpSpPr>
              <a:grpSpLocks/>
            </p:cNvGrpSpPr>
            <p:nvPr/>
          </p:nvGrpSpPr>
          <p:grpSpPr bwMode="auto">
            <a:xfrm>
              <a:off x="2971" y="1525"/>
              <a:ext cx="408" cy="408"/>
              <a:chOff x="2971" y="1525"/>
              <a:chExt cx="408" cy="408"/>
            </a:xfrm>
          </p:grpSpPr>
          <p:sp>
            <p:nvSpPr>
              <p:cNvPr id="99438" name="Rectangle 110"/>
              <p:cNvSpPr>
                <a:spLocks noChangeArrowheads="1"/>
              </p:cNvSpPr>
              <p:nvPr/>
            </p:nvSpPr>
            <p:spPr bwMode="auto">
              <a:xfrm>
                <a:off x="2971" y="1525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39" name="Text Box 111"/>
              <p:cNvSpPr txBox="1">
                <a:spLocks noChangeArrowheads="1"/>
              </p:cNvSpPr>
              <p:nvPr/>
            </p:nvSpPr>
            <p:spPr bwMode="auto">
              <a:xfrm>
                <a:off x="2993" y="161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9440" name="Group 112"/>
            <p:cNvGrpSpPr>
              <a:grpSpLocks/>
            </p:cNvGrpSpPr>
            <p:nvPr/>
          </p:nvGrpSpPr>
          <p:grpSpPr bwMode="auto">
            <a:xfrm>
              <a:off x="3379" y="1934"/>
              <a:ext cx="408" cy="408"/>
              <a:chOff x="3379" y="1934"/>
              <a:chExt cx="408" cy="408"/>
            </a:xfrm>
          </p:grpSpPr>
          <p:sp>
            <p:nvSpPr>
              <p:cNvPr id="99441" name="Rectangle 113"/>
              <p:cNvSpPr>
                <a:spLocks noChangeArrowheads="1"/>
              </p:cNvSpPr>
              <p:nvPr/>
            </p:nvSpPr>
            <p:spPr bwMode="auto">
              <a:xfrm>
                <a:off x="3379" y="1934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42" name="Text Box 114"/>
              <p:cNvSpPr txBox="1">
                <a:spLocks noChangeArrowheads="1"/>
              </p:cNvSpPr>
              <p:nvPr/>
            </p:nvSpPr>
            <p:spPr bwMode="auto">
              <a:xfrm>
                <a:off x="3402" y="202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9443" name="Group 115"/>
            <p:cNvGrpSpPr>
              <a:grpSpLocks/>
            </p:cNvGrpSpPr>
            <p:nvPr/>
          </p:nvGrpSpPr>
          <p:grpSpPr bwMode="auto">
            <a:xfrm>
              <a:off x="3788" y="2342"/>
              <a:ext cx="408" cy="408"/>
              <a:chOff x="3788" y="2342"/>
              <a:chExt cx="408" cy="408"/>
            </a:xfrm>
          </p:grpSpPr>
          <p:sp>
            <p:nvSpPr>
              <p:cNvPr id="99444" name="Rectangle 116"/>
              <p:cNvSpPr>
                <a:spLocks noChangeArrowheads="1"/>
              </p:cNvSpPr>
              <p:nvPr/>
            </p:nvSpPr>
            <p:spPr bwMode="auto">
              <a:xfrm>
                <a:off x="3788" y="2342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45" name="Text Box 117"/>
              <p:cNvSpPr txBox="1">
                <a:spLocks noChangeArrowheads="1"/>
              </p:cNvSpPr>
              <p:nvPr/>
            </p:nvSpPr>
            <p:spPr bwMode="auto">
              <a:xfrm>
                <a:off x="3810" y="242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sp>
          <p:nvSpPr>
            <p:cNvPr id="99446" name="Text Box 118"/>
            <p:cNvSpPr txBox="1">
              <a:spLocks noChangeArrowheads="1"/>
            </p:cNvSpPr>
            <p:nvPr/>
          </p:nvSpPr>
          <p:spPr bwMode="auto">
            <a:xfrm>
              <a:off x="3810" y="161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  <p:sp>
          <p:nvSpPr>
            <p:cNvPr id="99447" name="Text Box 119"/>
            <p:cNvSpPr txBox="1">
              <a:spLocks noChangeArrowheads="1"/>
            </p:cNvSpPr>
            <p:nvPr/>
          </p:nvSpPr>
          <p:spPr bwMode="auto">
            <a:xfrm>
              <a:off x="2993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99453" name="Group 125"/>
          <p:cNvGrpSpPr>
            <a:grpSpLocks/>
          </p:cNvGrpSpPr>
          <p:nvPr/>
        </p:nvGrpSpPr>
        <p:grpSpPr bwMode="auto">
          <a:xfrm>
            <a:off x="6264275" y="5913438"/>
            <a:ext cx="1476375" cy="457200"/>
            <a:chOff x="3923" y="3725"/>
            <a:chExt cx="930" cy="288"/>
          </a:xfrm>
        </p:grpSpPr>
        <p:sp>
          <p:nvSpPr>
            <p:cNvPr id="99449" name="Text Box 121"/>
            <p:cNvSpPr txBox="1">
              <a:spLocks noChangeArrowheads="1"/>
            </p:cNvSpPr>
            <p:nvPr/>
          </p:nvSpPr>
          <p:spPr bwMode="auto">
            <a:xfrm>
              <a:off x="3923" y="3725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A</a:t>
              </a:r>
            </a:p>
          </p:txBody>
        </p:sp>
        <p:sp>
          <p:nvSpPr>
            <p:cNvPr id="99450" name="Text Box 122"/>
            <p:cNvSpPr txBox="1">
              <a:spLocks noChangeArrowheads="1"/>
            </p:cNvSpPr>
            <p:nvPr/>
          </p:nvSpPr>
          <p:spPr bwMode="auto">
            <a:xfrm>
              <a:off x="4173" y="3725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0000FF"/>
                  </a:solidFill>
                </a:rPr>
                <a:t>x</a:t>
              </a:r>
            </a:p>
          </p:txBody>
        </p:sp>
        <p:sp>
          <p:nvSpPr>
            <p:cNvPr id="99451" name="Text Box 123"/>
            <p:cNvSpPr txBox="1">
              <a:spLocks noChangeArrowheads="1"/>
            </p:cNvSpPr>
            <p:nvPr/>
          </p:nvSpPr>
          <p:spPr bwMode="auto">
            <a:xfrm>
              <a:off x="4445" y="3766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=</a:t>
              </a:r>
            </a:p>
          </p:txBody>
        </p:sp>
        <p:sp>
          <p:nvSpPr>
            <p:cNvPr id="99452" name="Text Box 124"/>
            <p:cNvSpPr txBox="1">
              <a:spLocks noChangeArrowheads="1"/>
            </p:cNvSpPr>
            <p:nvPr/>
          </p:nvSpPr>
          <p:spPr bwMode="auto">
            <a:xfrm>
              <a:off x="4649" y="3725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800000"/>
                  </a:solidFill>
                </a:rPr>
                <a:t>b</a:t>
              </a:r>
            </a:p>
          </p:txBody>
        </p:sp>
      </p:grpSp>
      <p:grpSp>
        <p:nvGrpSpPr>
          <p:cNvPr id="99467" name="Group 139"/>
          <p:cNvGrpSpPr>
            <a:grpSpLocks/>
          </p:cNvGrpSpPr>
          <p:nvPr/>
        </p:nvGrpSpPr>
        <p:grpSpPr bwMode="auto">
          <a:xfrm>
            <a:off x="862013" y="5505450"/>
            <a:ext cx="2881312" cy="863600"/>
            <a:chOff x="680" y="3407"/>
            <a:chExt cx="1815" cy="544"/>
          </a:xfrm>
        </p:grpSpPr>
        <p:sp>
          <p:nvSpPr>
            <p:cNvPr id="99456" name="Text Box 128"/>
            <p:cNvSpPr txBox="1">
              <a:spLocks noChangeArrowheads="1"/>
            </p:cNvSpPr>
            <p:nvPr/>
          </p:nvSpPr>
          <p:spPr bwMode="auto">
            <a:xfrm>
              <a:off x="680" y="3407"/>
              <a:ext cx="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r>
                <a:rPr lang="de-DE" sz="2400" b="1">
                  <a:solidFill>
                    <a:srgbClr val="3B710F"/>
                  </a:solidFill>
                </a:rPr>
                <a:t>A</a:t>
              </a:r>
            </a:p>
          </p:txBody>
        </p:sp>
        <p:sp>
          <p:nvSpPr>
            <p:cNvPr id="99457" name="Text Box 129"/>
            <p:cNvSpPr txBox="1">
              <a:spLocks noChangeArrowheads="1"/>
            </p:cNvSpPr>
            <p:nvPr/>
          </p:nvSpPr>
          <p:spPr bwMode="auto">
            <a:xfrm>
              <a:off x="1067" y="340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0000FF"/>
                  </a:solidFill>
                </a:rPr>
                <a:t>x</a:t>
              </a:r>
            </a:p>
          </p:txBody>
        </p:sp>
        <p:sp>
          <p:nvSpPr>
            <p:cNvPr id="99458" name="Text Box 130"/>
            <p:cNvSpPr txBox="1">
              <a:spLocks noChangeArrowheads="1"/>
            </p:cNvSpPr>
            <p:nvPr/>
          </p:nvSpPr>
          <p:spPr bwMode="auto">
            <a:xfrm>
              <a:off x="1241" y="344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=</a:t>
              </a:r>
            </a:p>
          </p:txBody>
        </p:sp>
        <p:sp>
          <p:nvSpPr>
            <p:cNvPr id="99459" name="Text Box 131"/>
            <p:cNvSpPr txBox="1">
              <a:spLocks noChangeArrowheads="1"/>
            </p:cNvSpPr>
            <p:nvPr/>
          </p:nvSpPr>
          <p:spPr bwMode="auto">
            <a:xfrm>
              <a:off x="1610" y="340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800000"/>
                  </a:solidFill>
                </a:rPr>
                <a:t>b</a:t>
              </a:r>
            </a:p>
          </p:txBody>
        </p:sp>
        <p:sp>
          <p:nvSpPr>
            <p:cNvPr id="99460" name="Text Box 132"/>
            <p:cNvSpPr txBox="1">
              <a:spLocks noChangeArrowheads="1"/>
            </p:cNvSpPr>
            <p:nvPr/>
          </p:nvSpPr>
          <p:spPr bwMode="auto">
            <a:xfrm>
              <a:off x="1338" y="3407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endParaRPr lang="de-DE" sz="2400" b="1">
                <a:solidFill>
                  <a:srgbClr val="3B710F"/>
                </a:solidFill>
              </a:endParaRPr>
            </a:p>
          </p:txBody>
        </p:sp>
        <p:sp>
          <p:nvSpPr>
            <p:cNvPr id="99461" name="Text Box 133"/>
            <p:cNvSpPr txBox="1">
              <a:spLocks noChangeArrowheads="1"/>
            </p:cNvSpPr>
            <p:nvPr/>
          </p:nvSpPr>
          <p:spPr bwMode="auto">
            <a:xfrm>
              <a:off x="1271" y="3663"/>
              <a:ext cx="9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(A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r>
                <a:rPr lang="de-DE" sz="2400" b="1">
                  <a:solidFill>
                    <a:srgbClr val="3B710F"/>
                  </a:solidFill>
                </a:rPr>
                <a:t>A)</a:t>
              </a:r>
              <a:r>
                <a:rPr lang="de-DE" sz="2400" b="1" baseline="30000">
                  <a:solidFill>
                    <a:srgbClr val="3B710F"/>
                  </a:solidFill>
                </a:rPr>
                <a:t>-1</a:t>
              </a:r>
              <a:endParaRPr lang="de-DE" sz="2400" b="1">
                <a:solidFill>
                  <a:srgbClr val="3B710F"/>
                </a:solidFill>
              </a:endParaRPr>
            </a:p>
          </p:txBody>
        </p:sp>
        <p:sp>
          <p:nvSpPr>
            <p:cNvPr id="99462" name="Text Box 134"/>
            <p:cNvSpPr txBox="1">
              <a:spLocks noChangeArrowheads="1"/>
            </p:cNvSpPr>
            <p:nvPr/>
          </p:nvSpPr>
          <p:spPr bwMode="auto">
            <a:xfrm>
              <a:off x="1067" y="3663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0000FF"/>
                  </a:solidFill>
                </a:rPr>
                <a:t>x</a:t>
              </a:r>
            </a:p>
          </p:txBody>
        </p:sp>
        <p:sp>
          <p:nvSpPr>
            <p:cNvPr id="99463" name="Text Box 135"/>
            <p:cNvSpPr txBox="1">
              <a:spLocks noChangeArrowheads="1"/>
            </p:cNvSpPr>
            <p:nvPr/>
          </p:nvSpPr>
          <p:spPr bwMode="auto">
            <a:xfrm>
              <a:off x="1241" y="370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=</a:t>
              </a:r>
            </a:p>
          </p:txBody>
        </p:sp>
        <p:grpSp>
          <p:nvGrpSpPr>
            <p:cNvPr id="99466" name="Group 138"/>
            <p:cNvGrpSpPr>
              <a:grpSpLocks/>
            </p:cNvGrpSpPr>
            <p:nvPr/>
          </p:nvGrpSpPr>
          <p:grpSpPr bwMode="auto">
            <a:xfrm>
              <a:off x="2019" y="3663"/>
              <a:ext cx="476" cy="288"/>
              <a:chOff x="1451" y="3550"/>
              <a:chExt cx="476" cy="288"/>
            </a:xfrm>
          </p:grpSpPr>
          <p:sp>
            <p:nvSpPr>
              <p:cNvPr id="99464" name="Text Box 136"/>
              <p:cNvSpPr txBox="1">
                <a:spLocks noChangeArrowheads="1"/>
              </p:cNvSpPr>
              <p:nvPr/>
            </p:nvSpPr>
            <p:spPr bwMode="auto">
              <a:xfrm>
                <a:off x="1723" y="3550"/>
                <a:ext cx="2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sz="2400" b="1">
                    <a:solidFill>
                      <a:srgbClr val="800000"/>
                    </a:solidFill>
                  </a:rPr>
                  <a:t>b</a:t>
                </a:r>
              </a:p>
            </p:txBody>
          </p:sp>
          <p:sp>
            <p:nvSpPr>
              <p:cNvPr id="99465" name="Text Box 137"/>
              <p:cNvSpPr txBox="1">
                <a:spLocks noChangeArrowheads="1"/>
              </p:cNvSpPr>
              <p:nvPr/>
            </p:nvSpPr>
            <p:spPr bwMode="auto">
              <a:xfrm>
                <a:off x="1451" y="3550"/>
                <a:ext cx="4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3B710F"/>
                    </a:solidFill>
                  </a:rPr>
                  <a:t>A</a:t>
                </a:r>
                <a:r>
                  <a:rPr lang="de-DE" sz="2400" b="1" baseline="30000">
                    <a:solidFill>
                      <a:srgbClr val="3B710F"/>
                    </a:solidFill>
                  </a:rPr>
                  <a:t>T</a:t>
                </a:r>
                <a:endParaRPr lang="de-DE" sz="2400" b="1">
                  <a:solidFill>
                    <a:srgbClr val="3B710F"/>
                  </a:solidFill>
                </a:endParaRPr>
              </a:p>
            </p:txBody>
          </p:sp>
        </p:grpSp>
      </p:grpSp>
      <p:sp>
        <p:nvSpPr>
          <p:cNvPr id="99468" name="Text Box 140"/>
          <p:cNvSpPr txBox="1">
            <a:spLocks noChangeArrowheads="1"/>
          </p:cNvSpPr>
          <p:nvPr/>
        </p:nvSpPr>
        <p:spPr bwMode="auto">
          <a:xfrm>
            <a:off x="827088" y="50419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/>
              <a:t>Normal Equations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96" grpId="0"/>
      <p:bldP spid="99397" grpId="0"/>
      <p:bldP spid="99414" grpId="0"/>
      <p:bldP spid="99415" grpId="0"/>
      <p:bldP spid="99416" grpId="0"/>
      <p:bldP spid="99417" grpId="0"/>
      <p:bldP spid="994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32" name="Picture 128" descr="earedit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47229" name="Rectangle 125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  <a:noFill/>
          <a:ln/>
        </p:spPr>
        <p:txBody>
          <a:bodyPr/>
          <a:lstStyle/>
          <a:p>
            <a:r>
              <a:rPr lang="de-DE" sz="2700"/>
              <a:t>Using silhouettes as handles</a:t>
            </a:r>
          </a:p>
          <a:p>
            <a:pPr lvl="1"/>
            <a:r>
              <a:rPr lang="de-DE" sz="2200"/>
              <a:t>Detect object space silhouette</a:t>
            </a:r>
          </a:p>
          <a:p>
            <a:pPr lvl="1"/>
            <a:r>
              <a:rPr lang="de-DE" sz="2200"/>
              <a:t>Project to screen space </a:t>
            </a:r>
            <a:br>
              <a:rPr lang="de-DE" sz="2200"/>
            </a:br>
            <a:r>
              <a:rPr lang="de-DE" sz="2200"/>
              <a:t>and parametrize [0,1]</a:t>
            </a:r>
          </a:p>
          <a:p>
            <a:pPr lvl="1"/>
            <a:r>
              <a:rPr lang="de-DE" sz="2200"/>
              <a:t>Parametrize sketch [0,1]</a:t>
            </a:r>
          </a:p>
          <a:p>
            <a:pPr lvl="1"/>
            <a:r>
              <a:rPr lang="de-DE" sz="2200"/>
              <a:t>Find correspondences</a:t>
            </a:r>
          </a:p>
        </p:txBody>
      </p:sp>
      <p:sp>
        <p:nvSpPr>
          <p:cNvPr id="47233" name="Freeform 129"/>
          <p:cNvSpPr>
            <a:spLocks/>
          </p:cNvSpPr>
          <p:nvPr/>
        </p:nvSpPr>
        <p:spPr bwMode="auto">
          <a:xfrm>
            <a:off x="5716588" y="3598863"/>
            <a:ext cx="1047750" cy="1930400"/>
          </a:xfrm>
          <a:custGeom>
            <a:avLst/>
            <a:gdLst>
              <a:gd name="T0" fmla="*/ 660 w 660"/>
              <a:gd name="T1" fmla="*/ 1216 h 1216"/>
              <a:gd name="T2" fmla="*/ 522 w 660"/>
              <a:gd name="T3" fmla="*/ 1168 h 1216"/>
              <a:gd name="T4" fmla="*/ 387 w 660"/>
              <a:gd name="T5" fmla="*/ 1075 h 1216"/>
              <a:gd name="T6" fmla="*/ 231 w 660"/>
              <a:gd name="T7" fmla="*/ 928 h 1216"/>
              <a:gd name="T8" fmla="*/ 111 w 660"/>
              <a:gd name="T9" fmla="*/ 796 h 1216"/>
              <a:gd name="T10" fmla="*/ 39 w 660"/>
              <a:gd name="T11" fmla="*/ 664 h 1216"/>
              <a:gd name="T12" fmla="*/ 3 w 660"/>
              <a:gd name="T13" fmla="*/ 475 h 1216"/>
              <a:gd name="T14" fmla="*/ 21 w 660"/>
              <a:gd name="T15" fmla="*/ 298 h 1216"/>
              <a:gd name="T16" fmla="*/ 90 w 660"/>
              <a:gd name="T17" fmla="*/ 145 h 1216"/>
              <a:gd name="T18" fmla="*/ 222 w 660"/>
              <a:gd name="T19" fmla="*/ 34 h 1216"/>
              <a:gd name="T20" fmla="*/ 384 w 660"/>
              <a:gd name="T21" fmla="*/ 1 h 1216"/>
              <a:gd name="T22" fmla="*/ 543 w 660"/>
              <a:gd name="T23" fmla="*/ 25 h 1216"/>
              <a:gd name="T24" fmla="*/ 642 w 660"/>
              <a:gd name="T25" fmla="*/ 79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4" name="Oval 130"/>
          <p:cNvSpPr>
            <a:spLocks noChangeArrowheads="1"/>
          </p:cNvSpPr>
          <p:nvPr/>
        </p:nvSpPr>
        <p:spPr bwMode="auto">
          <a:xfrm>
            <a:off x="6596063" y="359092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35" name="Oval 131"/>
          <p:cNvSpPr>
            <a:spLocks noChangeArrowheads="1"/>
          </p:cNvSpPr>
          <p:nvPr/>
        </p:nvSpPr>
        <p:spPr bwMode="auto">
          <a:xfrm>
            <a:off x="6164263" y="3511550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36" name="Oval 132"/>
          <p:cNvSpPr>
            <a:spLocks noChangeArrowheads="1"/>
          </p:cNvSpPr>
          <p:nvPr/>
        </p:nvSpPr>
        <p:spPr bwMode="auto">
          <a:xfrm>
            <a:off x="5783263" y="370046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37" name="Oval 133"/>
          <p:cNvSpPr>
            <a:spLocks noChangeArrowheads="1"/>
          </p:cNvSpPr>
          <p:nvPr/>
        </p:nvSpPr>
        <p:spPr bwMode="auto">
          <a:xfrm>
            <a:off x="5624513" y="412591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38" name="Oval 134"/>
          <p:cNvSpPr>
            <a:spLocks noChangeArrowheads="1"/>
          </p:cNvSpPr>
          <p:nvPr/>
        </p:nvSpPr>
        <p:spPr bwMode="auto">
          <a:xfrm>
            <a:off x="5683250" y="45926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39" name="Oval 135"/>
          <p:cNvSpPr>
            <a:spLocks noChangeArrowheads="1"/>
          </p:cNvSpPr>
          <p:nvPr/>
        </p:nvSpPr>
        <p:spPr bwMode="auto">
          <a:xfrm>
            <a:off x="5942013" y="495617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0" name="Oval 136"/>
          <p:cNvSpPr>
            <a:spLocks noChangeArrowheads="1"/>
          </p:cNvSpPr>
          <p:nvPr/>
        </p:nvSpPr>
        <p:spPr bwMode="auto">
          <a:xfrm>
            <a:off x="6275388" y="524986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1" name="Oval 137"/>
          <p:cNvSpPr>
            <a:spLocks noChangeArrowheads="1"/>
          </p:cNvSpPr>
          <p:nvPr/>
        </p:nvSpPr>
        <p:spPr bwMode="auto">
          <a:xfrm>
            <a:off x="6692900" y="54435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4" name="Freeform 140"/>
          <p:cNvSpPr>
            <a:spLocks/>
          </p:cNvSpPr>
          <p:nvPr/>
        </p:nvSpPr>
        <p:spPr bwMode="auto">
          <a:xfrm>
            <a:off x="5559425" y="2946400"/>
            <a:ext cx="1130300" cy="609600"/>
          </a:xfrm>
          <a:custGeom>
            <a:avLst/>
            <a:gdLst>
              <a:gd name="T0" fmla="*/ 0 w 712"/>
              <a:gd name="T1" fmla="*/ 30 h 384"/>
              <a:gd name="T2" fmla="*/ 54 w 712"/>
              <a:gd name="T3" fmla="*/ 16 h 384"/>
              <a:gd name="T4" fmla="*/ 164 w 712"/>
              <a:gd name="T5" fmla="*/ 128 h 384"/>
              <a:gd name="T6" fmla="*/ 378 w 712"/>
              <a:gd name="T7" fmla="*/ 271 h 384"/>
              <a:gd name="T8" fmla="*/ 712 w 712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" h="384">
                <a:moveTo>
                  <a:pt x="0" y="30"/>
                </a:moveTo>
                <a:cubicBezTo>
                  <a:pt x="9" y="28"/>
                  <a:pt x="27" y="0"/>
                  <a:pt x="54" y="16"/>
                </a:cubicBezTo>
                <a:cubicBezTo>
                  <a:pt x="81" y="32"/>
                  <a:pt x="110" y="86"/>
                  <a:pt x="164" y="128"/>
                </a:cubicBezTo>
                <a:cubicBezTo>
                  <a:pt x="218" y="170"/>
                  <a:pt x="287" y="228"/>
                  <a:pt x="378" y="271"/>
                </a:cubicBezTo>
                <a:cubicBezTo>
                  <a:pt x="469" y="314"/>
                  <a:pt x="643" y="361"/>
                  <a:pt x="712" y="384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3" name="Freeform 139"/>
          <p:cNvSpPr>
            <a:spLocks/>
          </p:cNvSpPr>
          <p:nvPr/>
        </p:nvSpPr>
        <p:spPr bwMode="auto">
          <a:xfrm>
            <a:off x="5365750" y="2984500"/>
            <a:ext cx="206375" cy="2033588"/>
          </a:xfrm>
          <a:custGeom>
            <a:avLst/>
            <a:gdLst>
              <a:gd name="T0" fmla="*/ 107 w 130"/>
              <a:gd name="T1" fmla="*/ 1281 h 1281"/>
              <a:gd name="T2" fmla="*/ 38 w 130"/>
              <a:gd name="T3" fmla="*/ 1050 h 1281"/>
              <a:gd name="T4" fmla="*/ 0 w 130"/>
              <a:gd name="T5" fmla="*/ 702 h 1281"/>
              <a:gd name="T6" fmla="*/ 38 w 130"/>
              <a:gd name="T7" fmla="*/ 164 h 1281"/>
              <a:gd name="T8" fmla="*/ 130 w 130"/>
              <a:gd name="T9" fmla="*/ 0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81">
                <a:moveTo>
                  <a:pt x="107" y="1281"/>
                </a:moveTo>
                <a:cubicBezTo>
                  <a:pt x="96" y="1243"/>
                  <a:pt x="56" y="1146"/>
                  <a:pt x="38" y="1050"/>
                </a:cubicBezTo>
                <a:cubicBezTo>
                  <a:pt x="20" y="954"/>
                  <a:pt x="0" y="850"/>
                  <a:pt x="0" y="702"/>
                </a:cubicBezTo>
                <a:cubicBezTo>
                  <a:pt x="0" y="554"/>
                  <a:pt x="16" y="281"/>
                  <a:pt x="38" y="164"/>
                </a:cubicBezTo>
                <a:cubicBezTo>
                  <a:pt x="60" y="47"/>
                  <a:pt x="111" y="34"/>
                  <a:pt x="13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2" name="Freeform 138"/>
          <p:cNvSpPr>
            <a:spLocks/>
          </p:cNvSpPr>
          <p:nvPr/>
        </p:nvSpPr>
        <p:spPr bwMode="auto">
          <a:xfrm>
            <a:off x="5524500" y="4997450"/>
            <a:ext cx="1190625" cy="642938"/>
          </a:xfrm>
          <a:custGeom>
            <a:avLst/>
            <a:gdLst>
              <a:gd name="T0" fmla="*/ 750 w 750"/>
              <a:gd name="T1" fmla="*/ 386 h 405"/>
              <a:gd name="T2" fmla="*/ 508 w 750"/>
              <a:gd name="T3" fmla="*/ 382 h 405"/>
              <a:gd name="T4" fmla="*/ 144 w 750"/>
              <a:gd name="T5" fmla="*/ 248 h 405"/>
              <a:gd name="T6" fmla="*/ 0 w 750"/>
              <a:gd name="T7" fmla="*/ 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0" h="405">
                <a:moveTo>
                  <a:pt x="750" y="386"/>
                </a:moveTo>
                <a:cubicBezTo>
                  <a:pt x="709" y="385"/>
                  <a:pt x="609" y="405"/>
                  <a:pt x="508" y="382"/>
                </a:cubicBezTo>
                <a:cubicBezTo>
                  <a:pt x="407" y="359"/>
                  <a:pt x="229" y="312"/>
                  <a:pt x="144" y="248"/>
                </a:cubicBezTo>
                <a:cubicBezTo>
                  <a:pt x="59" y="184"/>
                  <a:pt x="30" y="52"/>
                  <a:pt x="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7" name="Oval 143"/>
          <p:cNvSpPr>
            <a:spLocks noChangeArrowheads="1"/>
          </p:cNvSpPr>
          <p:nvPr/>
        </p:nvSpPr>
        <p:spPr bwMode="auto">
          <a:xfrm>
            <a:off x="5516563" y="28702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6" name="Oval 142"/>
          <p:cNvSpPr>
            <a:spLocks noChangeArrowheads="1"/>
          </p:cNvSpPr>
          <p:nvPr/>
        </p:nvSpPr>
        <p:spPr bwMode="auto">
          <a:xfrm>
            <a:off x="6015038" y="32385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5" name="Oval 141"/>
          <p:cNvSpPr>
            <a:spLocks noChangeArrowheads="1"/>
          </p:cNvSpPr>
          <p:nvPr/>
        </p:nvSpPr>
        <p:spPr bwMode="auto">
          <a:xfrm>
            <a:off x="6530975" y="3429000"/>
            <a:ext cx="201613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8" name="Oval 144"/>
          <p:cNvSpPr>
            <a:spLocks noChangeArrowheads="1"/>
          </p:cNvSpPr>
          <p:nvPr/>
        </p:nvSpPr>
        <p:spPr bwMode="auto">
          <a:xfrm>
            <a:off x="5270500" y="36337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49" name="Oval 145"/>
          <p:cNvSpPr>
            <a:spLocks noChangeArrowheads="1"/>
          </p:cNvSpPr>
          <p:nvPr/>
        </p:nvSpPr>
        <p:spPr bwMode="auto">
          <a:xfrm>
            <a:off x="5278438" y="4321175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50" name="Oval 146"/>
          <p:cNvSpPr>
            <a:spLocks noChangeArrowheads="1"/>
          </p:cNvSpPr>
          <p:nvPr/>
        </p:nvSpPr>
        <p:spPr bwMode="auto">
          <a:xfrm>
            <a:off x="5435600" y="49418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51" name="Oval 147"/>
          <p:cNvSpPr>
            <a:spLocks noChangeArrowheads="1"/>
          </p:cNvSpPr>
          <p:nvPr/>
        </p:nvSpPr>
        <p:spPr bwMode="auto">
          <a:xfrm>
            <a:off x="5894388" y="5399088"/>
            <a:ext cx="201612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52" name="Oval 148"/>
          <p:cNvSpPr>
            <a:spLocks noChangeArrowheads="1"/>
          </p:cNvSpPr>
          <p:nvPr/>
        </p:nvSpPr>
        <p:spPr bwMode="auto">
          <a:xfrm>
            <a:off x="6588125" y="5516563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55" name="Line 151"/>
          <p:cNvSpPr>
            <a:spLocks noChangeShapeType="1"/>
          </p:cNvSpPr>
          <p:nvPr/>
        </p:nvSpPr>
        <p:spPr bwMode="auto">
          <a:xfrm flipH="1" flipV="1">
            <a:off x="5372100" y="3733800"/>
            <a:ext cx="361950" cy="4841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6" name="Line 152"/>
          <p:cNvSpPr>
            <a:spLocks noChangeShapeType="1"/>
          </p:cNvSpPr>
          <p:nvPr/>
        </p:nvSpPr>
        <p:spPr bwMode="auto">
          <a:xfrm flipH="1" flipV="1">
            <a:off x="5619750" y="2962275"/>
            <a:ext cx="268288" cy="8477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7" name="Line 153"/>
          <p:cNvSpPr>
            <a:spLocks noChangeShapeType="1"/>
          </p:cNvSpPr>
          <p:nvPr/>
        </p:nvSpPr>
        <p:spPr bwMode="auto">
          <a:xfrm flipH="1" flipV="1">
            <a:off x="6116638" y="3335338"/>
            <a:ext cx="144462" cy="2762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8" name="Line 154"/>
          <p:cNvSpPr>
            <a:spLocks noChangeShapeType="1"/>
          </p:cNvSpPr>
          <p:nvPr/>
        </p:nvSpPr>
        <p:spPr bwMode="auto">
          <a:xfrm flipH="1" flipV="1">
            <a:off x="6626225" y="3498850"/>
            <a:ext cx="73025" cy="1889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9" name="Line 155"/>
          <p:cNvSpPr>
            <a:spLocks noChangeShapeType="1"/>
          </p:cNvSpPr>
          <p:nvPr/>
        </p:nvSpPr>
        <p:spPr bwMode="auto">
          <a:xfrm flipH="1" flipV="1">
            <a:off x="5383213" y="4422775"/>
            <a:ext cx="401637" cy="2651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60" name="Line 156"/>
          <p:cNvSpPr>
            <a:spLocks noChangeShapeType="1"/>
          </p:cNvSpPr>
          <p:nvPr/>
        </p:nvSpPr>
        <p:spPr bwMode="auto">
          <a:xfrm flipH="1" flipV="1">
            <a:off x="5545138" y="5040313"/>
            <a:ext cx="496887" cy="95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61" name="Line 157"/>
          <p:cNvSpPr>
            <a:spLocks noChangeShapeType="1"/>
          </p:cNvSpPr>
          <p:nvPr/>
        </p:nvSpPr>
        <p:spPr bwMode="auto">
          <a:xfrm flipH="1">
            <a:off x="5992813" y="5354638"/>
            <a:ext cx="401637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62" name="Line 158"/>
          <p:cNvSpPr>
            <a:spLocks noChangeShapeType="1"/>
          </p:cNvSpPr>
          <p:nvPr/>
        </p:nvSpPr>
        <p:spPr bwMode="auto">
          <a:xfrm flipH="1">
            <a:off x="6697663" y="5545138"/>
            <a:ext cx="115887" cy="682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7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4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4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7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7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7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7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7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29" grpId="0" uiExpand="1" build="p"/>
      <p:bldP spid="47233" grpId="0" animBg="1"/>
      <p:bldP spid="47233" grpId="1" animBg="1"/>
      <p:bldP spid="47234" grpId="0" animBg="1"/>
      <p:bldP spid="47234" grpId="1" animBg="1"/>
      <p:bldP spid="47235" grpId="0" animBg="1"/>
      <p:bldP spid="47235" grpId="1" animBg="1"/>
      <p:bldP spid="47236" grpId="0" animBg="1"/>
      <p:bldP spid="47236" grpId="1" animBg="1"/>
      <p:bldP spid="47237" grpId="0" animBg="1"/>
      <p:bldP spid="47237" grpId="1" animBg="1"/>
      <p:bldP spid="47238" grpId="0" animBg="1"/>
      <p:bldP spid="47238" grpId="1" animBg="1"/>
      <p:bldP spid="47239" grpId="0" animBg="1"/>
      <p:bldP spid="47239" grpId="1" animBg="1"/>
      <p:bldP spid="47240" grpId="0" animBg="1"/>
      <p:bldP spid="47240" grpId="1" animBg="1"/>
      <p:bldP spid="47241" grpId="0" animBg="1"/>
      <p:bldP spid="47241" grpId="1" animBg="1"/>
      <p:bldP spid="47244" grpId="0" animBg="1"/>
      <p:bldP spid="47243" grpId="0" animBg="1"/>
      <p:bldP spid="47242" grpId="0" animBg="1"/>
      <p:bldP spid="47247" grpId="0" animBg="1"/>
      <p:bldP spid="47246" grpId="0" animBg="1"/>
      <p:bldP spid="47245" grpId="0" animBg="1"/>
      <p:bldP spid="47248" grpId="0" animBg="1"/>
      <p:bldP spid="47249" grpId="0" animBg="1"/>
      <p:bldP spid="47250" grpId="0" animBg="1"/>
      <p:bldP spid="47251" grpId="0" animBg="1"/>
      <p:bldP spid="47252" grpId="0" animBg="1"/>
      <p:bldP spid="47255" grpId="0" animBg="1"/>
      <p:bldP spid="47255" grpId="1" animBg="1"/>
      <p:bldP spid="47256" grpId="0" animBg="1"/>
      <p:bldP spid="47256" grpId="1" animBg="1"/>
      <p:bldP spid="47257" grpId="0" animBg="1"/>
      <p:bldP spid="47257" grpId="1" animBg="1"/>
      <p:bldP spid="47258" grpId="0" animBg="1"/>
      <p:bldP spid="47258" grpId="1" animBg="1"/>
      <p:bldP spid="47259" grpId="0" animBg="1"/>
      <p:bldP spid="47259" grpId="1" animBg="1"/>
      <p:bldP spid="47260" grpId="0" animBg="1"/>
      <p:bldP spid="47260" grpId="1" animBg="1"/>
      <p:bldP spid="47261" grpId="0" animBg="1"/>
      <p:bldP spid="47261" grpId="1" animBg="1"/>
      <p:bldP spid="47262" grpId="0" animBg="1"/>
      <p:bldP spid="4726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56" name="Picture 28" descr="earedit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55" name="Picture 27" descr="earedit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  <a:noFill/>
          <a:ln/>
        </p:spPr>
        <p:txBody>
          <a:bodyPr/>
          <a:lstStyle/>
          <a:p>
            <a:r>
              <a:rPr lang="de-DE" sz="2700"/>
              <a:t>Using silhouettes as handles</a:t>
            </a:r>
          </a:p>
          <a:p>
            <a:pPr lvl="1"/>
            <a:r>
              <a:rPr lang="de-DE" sz="2200"/>
              <a:t>Detect object space silhouette</a:t>
            </a:r>
          </a:p>
          <a:p>
            <a:pPr lvl="1"/>
            <a:r>
              <a:rPr lang="de-DE" sz="2200"/>
              <a:t>Project to screen space </a:t>
            </a:r>
            <a:br>
              <a:rPr lang="de-DE" sz="2200"/>
            </a:br>
            <a:r>
              <a:rPr lang="de-DE" sz="2200"/>
              <a:t>and parametrize [0,1]</a:t>
            </a:r>
          </a:p>
          <a:p>
            <a:pPr lvl="1"/>
            <a:r>
              <a:rPr lang="de-DE" sz="2200"/>
              <a:t>Parametrize sketch [0,1]</a:t>
            </a:r>
          </a:p>
          <a:p>
            <a:pPr lvl="1"/>
            <a:r>
              <a:rPr lang="de-DE" sz="2200"/>
              <a:t>Find correspondences</a:t>
            </a:r>
          </a:p>
          <a:p>
            <a:pPr lvl="1"/>
            <a:r>
              <a:rPr lang="de-DE" sz="2200"/>
              <a:t>Use as positional constraints</a:t>
            </a:r>
            <a:br>
              <a:rPr lang="de-DE" sz="2200"/>
            </a:br>
            <a:r>
              <a:rPr lang="de-DE" sz="2200"/>
              <a:t>while retaining depth value</a:t>
            </a:r>
          </a:p>
        </p:txBody>
      </p:sp>
      <p:sp>
        <p:nvSpPr>
          <p:cNvPr id="124968" name="Freeform 40"/>
          <p:cNvSpPr>
            <a:spLocks/>
          </p:cNvSpPr>
          <p:nvPr/>
        </p:nvSpPr>
        <p:spPr bwMode="auto">
          <a:xfrm>
            <a:off x="5559425" y="2946400"/>
            <a:ext cx="1130300" cy="609600"/>
          </a:xfrm>
          <a:custGeom>
            <a:avLst/>
            <a:gdLst>
              <a:gd name="T0" fmla="*/ 0 w 712"/>
              <a:gd name="T1" fmla="*/ 30 h 384"/>
              <a:gd name="T2" fmla="*/ 54 w 712"/>
              <a:gd name="T3" fmla="*/ 16 h 384"/>
              <a:gd name="T4" fmla="*/ 164 w 712"/>
              <a:gd name="T5" fmla="*/ 128 h 384"/>
              <a:gd name="T6" fmla="*/ 378 w 712"/>
              <a:gd name="T7" fmla="*/ 271 h 384"/>
              <a:gd name="T8" fmla="*/ 712 w 712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" h="384">
                <a:moveTo>
                  <a:pt x="0" y="30"/>
                </a:moveTo>
                <a:cubicBezTo>
                  <a:pt x="9" y="28"/>
                  <a:pt x="27" y="0"/>
                  <a:pt x="54" y="16"/>
                </a:cubicBezTo>
                <a:cubicBezTo>
                  <a:pt x="81" y="32"/>
                  <a:pt x="110" y="86"/>
                  <a:pt x="164" y="128"/>
                </a:cubicBezTo>
                <a:cubicBezTo>
                  <a:pt x="218" y="170"/>
                  <a:pt x="287" y="228"/>
                  <a:pt x="378" y="271"/>
                </a:cubicBezTo>
                <a:cubicBezTo>
                  <a:pt x="469" y="314"/>
                  <a:pt x="643" y="361"/>
                  <a:pt x="712" y="384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69" name="Freeform 41"/>
          <p:cNvSpPr>
            <a:spLocks/>
          </p:cNvSpPr>
          <p:nvPr/>
        </p:nvSpPr>
        <p:spPr bwMode="auto">
          <a:xfrm>
            <a:off x="5365750" y="2984500"/>
            <a:ext cx="206375" cy="2033588"/>
          </a:xfrm>
          <a:custGeom>
            <a:avLst/>
            <a:gdLst>
              <a:gd name="T0" fmla="*/ 107 w 130"/>
              <a:gd name="T1" fmla="*/ 1281 h 1281"/>
              <a:gd name="T2" fmla="*/ 38 w 130"/>
              <a:gd name="T3" fmla="*/ 1050 h 1281"/>
              <a:gd name="T4" fmla="*/ 0 w 130"/>
              <a:gd name="T5" fmla="*/ 702 h 1281"/>
              <a:gd name="T6" fmla="*/ 38 w 130"/>
              <a:gd name="T7" fmla="*/ 164 h 1281"/>
              <a:gd name="T8" fmla="*/ 130 w 130"/>
              <a:gd name="T9" fmla="*/ 0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81">
                <a:moveTo>
                  <a:pt x="107" y="1281"/>
                </a:moveTo>
                <a:cubicBezTo>
                  <a:pt x="96" y="1243"/>
                  <a:pt x="56" y="1146"/>
                  <a:pt x="38" y="1050"/>
                </a:cubicBezTo>
                <a:cubicBezTo>
                  <a:pt x="20" y="954"/>
                  <a:pt x="0" y="850"/>
                  <a:pt x="0" y="702"/>
                </a:cubicBezTo>
                <a:cubicBezTo>
                  <a:pt x="0" y="554"/>
                  <a:pt x="16" y="281"/>
                  <a:pt x="38" y="164"/>
                </a:cubicBezTo>
                <a:cubicBezTo>
                  <a:pt x="60" y="47"/>
                  <a:pt x="111" y="34"/>
                  <a:pt x="13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0" name="Freeform 42"/>
          <p:cNvSpPr>
            <a:spLocks/>
          </p:cNvSpPr>
          <p:nvPr/>
        </p:nvSpPr>
        <p:spPr bwMode="auto">
          <a:xfrm>
            <a:off x="5524500" y="4997450"/>
            <a:ext cx="1190625" cy="642938"/>
          </a:xfrm>
          <a:custGeom>
            <a:avLst/>
            <a:gdLst>
              <a:gd name="T0" fmla="*/ 750 w 750"/>
              <a:gd name="T1" fmla="*/ 386 h 405"/>
              <a:gd name="T2" fmla="*/ 508 w 750"/>
              <a:gd name="T3" fmla="*/ 382 h 405"/>
              <a:gd name="T4" fmla="*/ 144 w 750"/>
              <a:gd name="T5" fmla="*/ 248 h 405"/>
              <a:gd name="T6" fmla="*/ 0 w 750"/>
              <a:gd name="T7" fmla="*/ 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0" h="405">
                <a:moveTo>
                  <a:pt x="750" y="386"/>
                </a:moveTo>
                <a:cubicBezTo>
                  <a:pt x="709" y="385"/>
                  <a:pt x="609" y="405"/>
                  <a:pt x="508" y="382"/>
                </a:cubicBezTo>
                <a:cubicBezTo>
                  <a:pt x="407" y="359"/>
                  <a:pt x="229" y="312"/>
                  <a:pt x="144" y="248"/>
                </a:cubicBezTo>
                <a:cubicBezTo>
                  <a:pt x="59" y="184"/>
                  <a:pt x="30" y="52"/>
                  <a:pt x="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71" name="Oval 43"/>
          <p:cNvSpPr>
            <a:spLocks noChangeArrowheads="1"/>
          </p:cNvSpPr>
          <p:nvPr/>
        </p:nvSpPr>
        <p:spPr bwMode="auto">
          <a:xfrm>
            <a:off x="5516563" y="28702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2" name="Oval 44"/>
          <p:cNvSpPr>
            <a:spLocks noChangeArrowheads="1"/>
          </p:cNvSpPr>
          <p:nvPr/>
        </p:nvSpPr>
        <p:spPr bwMode="auto">
          <a:xfrm>
            <a:off x="6015038" y="32385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6530975" y="3429000"/>
            <a:ext cx="201613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4" name="Oval 46"/>
          <p:cNvSpPr>
            <a:spLocks noChangeArrowheads="1"/>
          </p:cNvSpPr>
          <p:nvPr/>
        </p:nvSpPr>
        <p:spPr bwMode="auto">
          <a:xfrm>
            <a:off x="5270500" y="36337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Oval 47"/>
          <p:cNvSpPr>
            <a:spLocks noChangeArrowheads="1"/>
          </p:cNvSpPr>
          <p:nvPr/>
        </p:nvSpPr>
        <p:spPr bwMode="auto">
          <a:xfrm>
            <a:off x="5278438" y="4321175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6" name="Oval 48"/>
          <p:cNvSpPr>
            <a:spLocks noChangeArrowheads="1"/>
          </p:cNvSpPr>
          <p:nvPr/>
        </p:nvSpPr>
        <p:spPr bwMode="auto">
          <a:xfrm>
            <a:off x="5435600" y="49418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7" name="Oval 49"/>
          <p:cNvSpPr>
            <a:spLocks noChangeArrowheads="1"/>
          </p:cNvSpPr>
          <p:nvPr/>
        </p:nvSpPr>
        <p:spPr bwMode="auto">
          <a:xfrm>
            <a:off x="5894388" y="5399088"/>
            <a:ext cx="201612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8" name="Oval 50"/>
          <p:cNvSpPr>
            <a:spLocks noChangeArrowheads="1"/>
          </p:cNvSpPr>
          <p:nvPr/>
        </p:nvSpPr>
        <p:spPr bwMode="auto">
          <a:xfrm>
            <a:off x="6588125" y="5516563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4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4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4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4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4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4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4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68" grpId="0" animBg="1"/>
      <p:bldP spid="124969" grpId="0" animBg="1"/>
      <p:bldP spid="124970" grpId="0" animBg="1"/>
      <p:bldP spid="124971" grpId="0" animBg="1"/>
      <p:bldP spid="124972" grpId="0" animBg="1"/>
      <p:bldP spid="124973" grpId="0" animBg="1"/>
      <p:bldP spid="124974" grpId="0" animBg="1"/>
      <p:bldP spid="124975" grpId="0" animBg="1"/>
      <p:bldP spid="124976" grpId="0" animBg="1"/>
      <p:bldP spid="124977" grpId="0" animBg="1"/>
      <p:bldP spid="1249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3779838" y="2708275"/>
            <a:ext cx="1079500" cy="1152525"/>
          </a:xfrm>
          <a:custGeom>
            <a:avLst/>
            <a:gdLst>
              <a:gd name="T0" fmla="*/ 90 w 680"/>
              <a:gd name="T1" fmla="*/ 454 h 726"/>
              <a:gd name="T2" fmla="*/ 0 w 680"/>
              <a:gd name="T3" fmla="*/ 0 h 726"/>
              <a:gd name="T4" fmla="*/ 680 w 680"/>
              <a:gd name="T5" fmla="*/ 726 h 726"/>
              <a:gd name="T6" fmla="*/ 90 w 680"/>
              <a:gd name="T7" fmla="*/ 454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726">
                <a:moveTo>
                  <a:pt x="90" y="454"/>
                </a:moveTo>
                <a:lnTo>
                  <a:pt x="0" y="0"/>
                </a:lnTo>
                <a:lnTo>
                  <a:pt x="680" y="726"/>
                </a:lnTo>
                <a:lnTo>
                  <a:pt x="9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Freeform 3"/>
          <p:cNvSpPr>
            <a:spLocks/>
          </p:cNvSpPr>
          <p:nvPr/>
        </p:nvSpPr>
        <p:spPr bwMode="auto">
          <a:xfrm>
            <a:off x="3922713" y="3429000"/>
            <a:ext cx="936625" cy="1152525"/>
          </a:xfrm>
          <a:custGeom>
            <a:avLst/>
            <a:gdLst>
              <a:gd name="T0" fmla="*/ 0 w 590"/>
              <a:gd name="T1" fmla="*/ 0 h 726"/>
              <a:gd name="T2" fmla="*/ 590 w 590"/>
              <a:gd name="T3" fmla="*/ 272 h 726"/>
              <a:gd name="T4" fmla="*/ 227 w 590"/>
              <a:gd name="T5" fmla="*/ 726 h 726"/>
              <a:gd name="T6" fmla="*/ 0 w 590"/>
              <a:gd name="T7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0" h="726">
                <a:moveTo>
                  <a:pt x="0" y="0"/>
                </a:moveTo>
                <a:lnTo>
                  <a:pt x="590" y="272"/>
                </a:lnTo>
                <a:lnTo>
                  <a:pt x="227" y="726"/>
                </a:lnTo>
                <a:lnTo>
                  <a:pt x="0" y="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4" name="Freeform 4"/>
          <p:cNvSpPr>
            <a:spLocks/>
          </p:cNvSpPr>
          <p:nvPr/>
        </p:nvSpPr>
        <p:spPr bwMode="auto">
          <a:xfrm>
            <a:off x="4283075" y="3860800"/>
            <a:ext cx="576263" cy="1512888"/>
          </a:xfrm>
          <a:custGeom>
            <a:avLst/>
            <a:gdLst>
              <a:gd name="T0" fmla="*/ 0 w 363"/>
              <a:gd name="T1" fmla="*/ 454 h 953"/>
              <a:gd name="T2" fmla="*/ 272 w 363"/>
              <a:gd name="T3" fmla="*/ 953 h 953"/>
              <a:gd name="T4" fmla="*/ 363 w 363"/>
              <a:gd name="T5" fmla="*/ 0 h 953"/>
              <a:gd name="T6" fmla="*/ 0 w 363"/>
              <a:gd name="T7" fmla="*/ 454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953">
                <a:moveTo>
                  <a:pt x="0" y="454"/>
                </a:moveTo>
                <a:lnTo>
                  <a:pt x="272" y="953"/>
                </a:lnTo>
                <a:lnTo>
                  <a:pt x="363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3419475" y="3429000"/>
            <a:ext cx="863600" cy="1152525"/>
          </a:xfrm>
          <a:custGeom>
            <a:avLst/>
            <a:gdLst>
              <a:gd name="T0" fmla="*/ 0 w 544"/>
              <a:gd name="T1" fmla="*/ 363 h 726"/>
              <a:gd name="T2" fmla="*/ 317 w 544"/>
              <a:gd name="T3" fmla="*/ 0 h 726"/>
              <a:gd name="T4" fmla="*/ 544 w 544"/>
              <a:gd name="T5" fmla="*/ 726 h 726"/>
              <a:gd name="T6" fmla="*/ 0 w 544"/>
              <a:gd name="T7" fmla="*/ 363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" h="726">
                <a:moveTo>
                  <a:pt x="0" y="363"/>
                </a:moveTo>
                <a:lnTo>
                  <a:pt x="317" y="0"/>
                </a:lnTo>
                <a:lnTo>
                  <a:pt x="544" y="726"/>
                </a:lnTo>
                <a:lnTo>
                  <a:pt x="0" y="36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130550" y="4005263"/>
            <a:ext cx="1152525" cy="792162"/>
          </a:xfrm>
          <a:custGeom>
            <a:avLst/>
            <a:gdLst>
              <a:gd name="T0" fmla="*/ 0 w 726"/>
              <a:gd name="T1" fmla="*/ 499 h 499"/>
              <a:gd name="T2" fmla="*/ 726 w 726"/>
              <a:gd name="T3" fmla="*/ 363 h 499"/>
              <a:gd name="T4" fmla="*/ 182 w 726"/>
              <a:gd name="T5" fmla="*/ 0 h 499"/>
              <a:gd name="T6" fmla="*/ 0 w 726"/>
              <a:gd name="T7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6" h="499">
                <a:moveTo>
                  <a:pt x="0" y="499"/>
                </a:moveTo>
                <a:lnTo>
                  <a:pt x="726" y="363"/>
                </a:lnTo>
                <a:lnTo>
                  <a:pt x="182" y="0"/>
                </a:lnTo>
                <a:lnTo>
                  <a:pt x="0" y="49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3922713" y="5373688"/>
            <a:ext cx="792162" cy="647700"/>
          </a:xfrm>
          <a:custGeom>
            <a:avLst/>
            <a:gdLst>
              <a:gd name="T0" fmla="*/ 0 w 499"/>
              <a:gd name="T1" fmla="*/ 90 h 408"/>
              <a:gd name="T2" fmla="*/ 499 w 499"/>
              <a:gd name="T3" fmla="*/ 0 h 408"/>
              <a:gd name="T4" fmla="*/ 363 w 499"/>
              <a:gd name="T5" fmla="*/ 408 h 408"/>
              <a:gd name="T6" fmla="*/ 0 w 499"/>
              <a:gd name="T7" fmla="*/ 9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408">
                <a:moveTo>
                  <a:pt x="0" y="90"/>
                </a:moveTo>
                <a:lnTo>
                  <a:pt x="499" y="0"/>
                </a:lnTo>
                <a:lnTo>
                  <a:pt x="363" y="408"/>
                </a:lnTo>
                <a:lnTo>
                  <a:pt x="0" y="9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3922713" y="4581525"/>
            <a:ext cx="792162" cy="935038"/>
          </a:xfrm>
          <a:custGeom>
            <a:avLst/>
            <a:gdLst>
              <a:gd name="T0" fmla="*/ 0 w 499"/>
              <a:gd name="T1" fmla="*/ 589 h 589"/>
              <a:gd name="T2" fmla="*/ 227 w 499"/>
              <a:gd name="T3" fmla="*/ 0 h 589"/>
              <a:gd name="T4" fmla="*/ 499 w 499"/>
              <a:gd name="T5" fmla="*/ 499 h 589"/>
              <a:gd name="T6" fmla="*/ 0 w 499"/>
              <a:gd name="T7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589">
                <a:moveTo>
                  <a:pt x="0" y="589"/>
                </a:moveTo>
                <a:lnTo>
                  <a:pt x="227" y="0"/>
                </a:lnTo>
                <a:lnTo>
                  <a:pt x="499" y="499"/>
                </a:lnTo>
                <a:lnTo>
                  <a:pt x="0" y="58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Freeform 9"/>
          <p:cNvSpPr>
            <a:spLocks/>
          </p:cNvSpPr>
          <p:nvPr/>
        </p:nvSpPr>
        <p:spPr bwMode="auto">
          <a:xfrm>
            <a:off x="3132138" y="4581525"/>
            <a:ext cx="1152525" cy="935038"/>
          </a:xfrm>
          <a:custGeom>
            <a:avLst/>
            <a:gdLst>
              <a:gd name="T0" fmla="*/ 0 w 726"/>
              <a:gd name="T1" fmla="*/ 136 h 589"/>
              <a:gd name="T2" fmla="*/ 726 w 726"/>
              <a:gd name="T3" fmla="*/ 0 h 589"/>
              <a:gd name="T4" fmla="*/ 499 w 726"/>
              <a:gd name="T5" fmla="*/ 589 h 589"/>
              <a:gd name="T6" fmla="*/ 0 w 726"/>
              <a:gd name="T7" fmla="*/ 13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6" h="589">
                <a:moveTo>
                  <a:pt x="0" y="136"/>
                </a:moveTo>
                <a:lnTo>
                  <a:pt x="726" y="0"/>
                </a:lnTo>
                <a:lnTo>
                  <a:pt x="499" y="589"/>
                </a:lnTo>
                <a:lnTo>
                  <a:pt x="0" y="136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75013" y="5516563"/>
            <a:ext cx="1223962" cy="720725"/>
          </a:xfrm>
          <a:custGeom>
            <a:avLst/>
            <a:gdLst>
              <a:gd name="T0" fmla="*/ 0 w 771"/>
              <a:gd name="T1" fmla="*/ 454 h 454"/>
              <a:gd name="T2" fmla="*/ 771 w 771"/>
              <a:gd name="T3" fmla="*/ 318 h 454"/>
              <a:gd name="T4" fmla="*/ 408 w 771"/>
              <a:gd name="T5" fmla="*/ 0 h 454"/>
              <a:gd name="T6" fmla="*/ 0 w 771"/>
              <a:gd name="T7" fmla="*/ 4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1" h="454">
                <a:moveTo>
                  <a:pt x="0" y="454"/>
                </a:moveTo>
                <a:lnTo>
                  <a:pt x="771" y="318"/>
                </a:lnTo>
                <a:lnTo>
                  <a:pt x="408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130550" y="4797425"/>
            <a:ext cx="792163" cy="1439863"/>
          </a:xfrm>
          <a:custGeom>
            <a:avLst/>
            <a:gdLst>
              <a:gd name="T0" fmla="*/ 91 w 499"/>
              <a:gd name="T1" fmla="*/ 907 h 907"/>
              <a:gd name="T2" fmla="*/ 499 w 499"/>
              <a:gd name="T3" fmla="*/ 453 h 907"/>
              <a:gd name="T4" fmla="*/ 0 w 499"/>
              <a:gd name="T5" fmla="*/ 0 h 907"/>
              <a:gd name="T6" fmla="*/ 91 w 499"/>
              <a:gd name="T7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907">
                <a:moveTo>
                  <a:pt x="91" y="907"/>
                </a:moveTo>
                <a:lnTo>
                  <a:pt x="499" y="453"/>
                </a:lnTo>
                <a:lnTo>
                  <a:pt x="0" y="0"/>
                </a:lnTo>
                <a:lnTo>
                  <a:pt x="91" y="907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2843213" y="2708275"/>
            <a:ext cx="1079500" cy="720725"/>
          </a:xfrm>
          <a:custGeom>
            <a:avLst/>
            <a:gdLst>
              <a:gd name="T0" fmla="*/ 0 w 680"/>
              <a:gd name="T1" fmla="*/ 273 h 454"/>
              <a:gd name="T2" fmla="*/ 680 w 680"/>
              <a:gd name="T3" fmla="*/ 454 h 454"/>
              <a:gd name="T4" fmla="*/ 590 w 680"/>
              <a:gd name="T5" fmla="*/ 0 h 454"/>
              <a:gd name="T6" fmla="*/ 0 w 680"/>
              <a:gd name="T7" fmla="*/ 27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454">
                <a:moveTo>
                  <a:pt x="0" y="273"/>
                </a:moveTo>
                <a:lnTo>
                  <a:pt x="680" y="454"/>
                </a:lnTo>
                <a:lnTo>
                  <a:pt x="590" y="0"/>
                </a:lnTo>
                <a:lnTo>
                  <a:pt x="0" y="27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Freeform 13"/>
          <p:cNvSpPr>
            <a:spLocks/>
          </p:cNvSpPr>
          <p:nvPr/>
        </p:nvSpPr>
        <p:spPr bwMode="auto">
          <a:xfrm>
            <a:off x="2843213" y="3141663"/>
            <a:ext cx="1079500" cy="863600"/>
          </a:xfrm>
          <a:custGeom>
            <a:avLst/>
            <a:gdLst>
              <a:gd name="T0" fmla="*/ 363 w 680"/>
              <a:gd name="T1" fmla="*/ 544 h 544"/>
              <a:gd name="T2" fmla="*/ 680 w 680"/>
              <a:gd name="T3" fmla="*/ 181 h 544"/>
              <a:gd name="T4" fmla="*/ 0 w 680"/>
              <a:gd name="T5" fmla="*/ 0 h 544"/>
              <a:gd name="T6" fmla="*/ 363 w 680"/>
              <a:gd name="T7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544">
                <a:moveTo>
                  <a:pt x="363" y="544"/>
                </a:moveTo>
                <a:lnTo>
                  <a:pt x="680" y="181"/>
                </a:lnTo>
                <a:lnTo>
                  <a:pt x="0" y="0"/>
                </a:lnTo>
                <a:lnTo>
                  <a:pt x="363" y="544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4" name="Freeform 14"/>
          <p:cNvSpPr>
            <a:spLocks/>
          </p:cNvSpPr>
          <p:nvPr/>
        </p:nvSpPr>
        <p:spPr bwMode="auto">
          <a:xfrm>
            <a:off x="2411413" y="3141663"/>
            <a:ext cx="1008062" cy="1008062"/>
          </a:xfrm>
          <a:custGeom>
            <a:avLst/>
            <a:gdLst>
              <a:gd name="T0" fmla="*/ 0 w 635"/>
              <a:gd name="T1" fmla="*/ 635 h 635"/>
              <a:gd name="T2" fmla="*/ 635 w 635"/>
              <a:gd name="T3" fmla="*/ 544 h 635"/>
              <a:gd name="T4" fmla="*/ 272 w 635"/>
              <a:gd name="T5" fmla="*/ 0 h 635"/>
              <a:gd name="T6" fmla="*/ 0 w 635"/>
              <a:gd name="T7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635">
                <a:moveTo>
                  <a:pt x="0" y="635"/>
                </a:moveTo>
                <a:lnTo>
                  <a:pt x="635" y="544"/>
                </a:lnTo>
                <a:lnTo>
                  <a:pt x="272" y="0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5" name="Freeform 15"/>
          <p:cNvSpPr>
            <a:spLocks/>
          </p:cNvSpPr>
          <p:nvPr/>
        </p:nvSpPr>
        <p:spPr bwMode="auto">
          <a:xfrm>
            <a:off x="2411413" y="4005263"/>
            <a:ext cx="1008062" cy="792162"/>
          </a:xfrm>
          <a:custGeom>
            <a:avLst/>
            <a:gdLst>
              <a:gd name="T0" fmla="*/ 0 w 635"/>
              <a:gd name="T1" fmla="*/ 91 h 499"/>
              <a:gd name="T2" fmla="*/ 453 w 635"/>
              <a:gd name="T3" fmla="*/ 499 h 499"/>
              <a:gd name="T4" fmla="*/ 635 w 635"/>
              <a:gd name="T5" fmla="*/ 0 h 499"/>
              <a:gd name="T6" fmla="*/ 0 w 635"/>
              <a:gd name="T7" fmla="*/ 91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499">
                <a:moveTo>
                  <a:pt x="0" y="91"/>
                </a:moveTo>
                <a:lnTo>
                  <a:pt x="453" y="499"/>
                </a:lnTo>
                <a:lnTo>
                  <a:pt x="635" y="0"/>
                </a:lnTo>
                <a:lnTo>
                  <a:pt x="0" y="9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6" name="Freeform 16"/>
          <p:cNvSpPr>
            <a:spLocks/>
          </p:cNvSpPr>
          <p:nvPr/>
        </p:nvSpPr>
        <p:spPr bwMode="auto">
          <a:xfrm>
            <a:off x="2627313" y="4797425"/>
            <a:ext cx="647700" cy="1439863"/>
          </a:xfrm>
          <a:custGeom>
            <a:avLst/>
            <a:gdLst>
              <a:gd name="T0" fmla="*/ 0 w 408"/>
              <a:gd name="T1" fmla="*/ 635 h 907"/>
              <a:gd name="T2" fmla="*/ 317 w 408"/>
              <a:gd name="T3" fmla="*/ 0 h 907"/>
              <a:gd name="T4" fmla="*/ 408 w 408"/>
              <a:gd name="T5" fmla="*/ 907 h 907"/>
              <a:gd name="T6" fmla="*/ 0 w 408"/>
              <a:gd name="T7" fmla="*/ 63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" h="907">
                <a:moveTo>
                  <a:pt x="0" y="635"/>
                </a:moveTo>
                <a:lnTo>
                  <a:pt x="317" y="0"/>
                </a:lnTo>
                <a:lnTo>
                  <a:pt x="408" y="907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>
            <a:off x="2122488" y="4149725"/>
            <a:ext cx="1008062" cy="935038"/>
          </a:xfrm>
          <a:custGeom>
            <a:avLst/>
            <a:gdLst>
              <a:gd name="T0" fmla="*/ 0 w 635"/>
              <a:gd name="T1" fmla="*/ 589 h 589"/>
              <a:gd name="T2" fmla="*/ 635 w 635"/>
              <a:gd name="T3" fmla="*/ 408 h 589"/>
              <a:gd name="T4" fmla="*/ 182 w 635"/>
              <a:gd name="T5" fmla="*/ 0 h 589"/>
              <a:gd name="T6" fmla="*/ 0 w 635"/>
              <a:gd name="T7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589">
                <a:moveTo>
                  <a:pt x="0" y="589"/>
                </a:moveTo>
                <a:lnTo>
                  <a:pt x="635" y="408"/>
                </a:lnTo>
                <a:lnTo>
                  <a:pt x="182" y="0"/>
                </a:lnTo>
                <a:lnTo>
                  <a:pt x="0" y="589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2122488" y="4797425"/>
            <a:ext cx="1008062" cy="1008063"/>
          </a:xfrm>
          <a:custGeom>
            <a:avLst/>
            <a:gdLst>
              <a:gd name="T0" fmla="*/ 0 w 635"/>
              <a:gd name="T1" fmla="*/ 181 h 635"/>
              <a:gd name="T2" fmla="*/ 635 w 635"/>
              <a:gd name="T3" fmla="*/ 0 h 635"/>
              <a:gd name="T4" fmla="*/ 318 w 635"/>
              <a:gd name="T5" fmla="*/ 635 h 635"/>
              <a:gd name="T6" fmla="*/ 0 w 635"/>
              <a:gd name="T7" fmla="*/ 181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635">
                <a:moveTo>
                  <a:pt x="0" y="181"/>
                </a:moveTo>
                <a:lnTo>
                  <a:pt x="635" y="0"/>
                </a:lnTo>
                <a:lnTo>
                  <a:pt x="318" y="635"/>
                </a:lnTo>
                <a:lnTo>
                  <a:pt x="0" y="18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899" name="Picture 19" descr="earedit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12290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de-DE" sz="2700"/>
              <a:t>What is a good silhouette?</a:t>
            </a:r>
          </a:p>
        </p:txBody>
      </p:sp>
      <p:sp>
        <p:nvSpPr>
          <p:cNvPr id="122902" name="Freeform 22"/>
          <p:cNvSpPr>
            <a:spLocks/>
          </p:cNvSpPr>
          <p:nvPr/>
        </p:nvSpPr>
        <p:spPr bwMode="auto">
          <a:xfrm>
            <a:off x="6443663" y="2540000"/>
            <a:ext cx="1047750" cy="1930400"/>
          </a:xfrm>
          <a:custGeom>
            <a:avLst/>
            <a:gdLst>
              <a:gd name="T0" fmla="*/ 660 w 660"/>
              <a:gd name="T1" fmla="*/ 1216 h 1216"/>
              <a:gd name="T2" fmla="*/ 522 w 660"/>
              <a:gd name="T3" fmla="*/ 1168 h 1216"/>
              <a:gd name="T4" fmla="*/ 387 w 660"/>
              <a:gd name="T5" fmla="*/ 1075 h 1216"/>
              <a:gd name="T6" fmla="*/ 231 w 660"/>
              <a:gd name="T7" fmla="*/ 928 h 1216"/>
              <a:gd name="T8" fmla="*/ 111 w 660"/>
              <a:gd name="T9" fmla="*/ 796 h 1216"/>
              <a:gd name="T10" fmla="*/ 39 w 660"/>
              <a:gd name="T11" fmla="*/ 664 h 1216"/>
              <a:gd name="T12" fmla="*/ 3 w 660"/>
              <a:gd name="T13" fmla="*/ 475 h 1216"/>
              <a:gd name="T14" fmla="*/ 21 w 660"/>
              <a:gd name="T15" fmla="*/ 298 h 1216"/>
              <a:gd name="T16" fmla="*/ 90 w 660"/>
              <a:gd name="T17" fmla="*/ 145 h 1216"/>
              <a:gd name="T18" fmla="*/ 222 w 660"/>
              <a:gd name="T19" fmla="*/ 34 h 1216"/>
              <a:gd name="T20" fmla="*/ 384 w 660"/>
              <a:gd name="T21" fmla="*/ 1 h 1216"/>
              <a:gd name="T22" fmla="*/ 543 w 660"/>
              <a:gd name="T23" fmla="*/ 25 h 1216"/>
              <a:gd name="T24" fmla="*/ 642 w 660"/>
              <a:gd name="T25" fmla="*/ 79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2903" name="Group 23"/>
          <p:cNvGrpSpPr>
            <a:grpSpLocks/>
          </p:cNvGrpSpPr>
          <p:nvPr/>
        </p:nvGrpSpPr>
        <p:grpSpPr bwMode="auto">
          <a:xfrm>
            <a:off x="2122488" y="2708275"/>
            <a:ext cx="2736850" cy="3529013"/>
            <a:chOff x="1337" y="1706"/>
            <a:chExt cx="1724" cy="2223"/>
          </a:xfrm>
        </p:grpSpPr>
        <p:sp>
          <p:nvSpPr>
            <p:cNvPr id="122904" name="Line 24"/>
            <p:cNvSpPr>
              <a:spLocks noChangeShapeType="1"/>
            </p:cNvSpPr>
            <p:nvPr/>
          </p:nvSpPr>
          <p:spPr bwMode="auto">
            <a:xfrm flipV="1">
              <a:off x="1972" y="2523"/>
              <a:ext cx="182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5"/>
            <p:cNvSpPr>
              <a:spLocks noChangeShapeType="1"/>
            </p:cNvSpPr>
            <p:nvPr/>
          </p:nvSpPr>
          <p:spPr bwMode="auto">
            <a:xfrm flipV="1">
              <a:off x="2154" y="2160"/>
              <a:ext cx="317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6"/>
            <p:cNvSpPr>
              <a:spLocks noChangeShapeType="1"/>
            </p:cNvSpPr>
            <p:nvPr/>
          </p:nvSpPr>
          <p:spPr bwMode="auto">
            <a:xfrm flipH="1" flipV="1">
              <a:off x="2471" y="2160"/>
              <a:ext cx="227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7"/>
            <p:cNvSpPr>
              <a:spLocks noChangeShapeType="1"/>
            </p:cNvSpPr>
            <p:nvPr/>
          </p:nvSpPr>
          <p:spPr bwMode="auto">
            <a:xfrm flipH="1" flipV="1">
              <a:off x="2154" y="2523"/>
              <a:ext cx="544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Line 28"/>
            <p:cNvSpPr>
              <a:spLocks noChangeShapeType="1"/>
            </p:cNvSpPr>
            <p:nvPr/>
          </p:nvSpPr>
          <p:spPr bwMode="auto">
            <a:xfrm flipH="1">
              <a:off x="1972" y="2885"/>
              <a:ext cx="72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9" name="Line 29"/>
            <p:cNvSpPr>
              <a:spLocks noChangeShapeType="1"/>
            </p:cNvSpPr>
            <p:nvPr/>
          </p:nvSpPr>
          <p:spPr bwMode="auto">
            <a:xfrm flipV="1">
              <a:off x="2471" y="2885"/>
              <a:ext cx="227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0" name="Line 30"/>
            <p:cNvSpPr>
              <a:spLocks noChangeShapeType="1"/>
            </p:cNvSpPr>
            <p:nvPr/>
          </p:nvSpPr>
          <p:spPr bwMode="auto">
            <a:xfrm>
              <a:off x="1972" y="3021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1" name="Line 31"/>
            <p:cNvSpPr>
              <a:spLocks noChangeShapeType="1"/>
            </p:cNvSpPr>
            <p:nvPr/>
          </p:nvSpPr>
          <p:spPr bwMode="auto">
            <a:xfrm flipH="1" flipV="1">
              <a:off x="2698" y="2885"/>
              <a:ext cx="272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2" name="Line 32"/>
            <p:cNvSpPr>
              <a:spLocks noChangeShapeType="1"/>
            </p:cNvSpPr>
            <p:nvPr/>
          </p:nvSpPr>
          <p:spPr bwMode="auto">
            <a:xfrm flipV="1">
              <a:off x="2471" y="3384"/>
              <a:ext cx="499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3" name="Line 33"/>
            <p:cNvSpPr>
              <a:spLocks noChangeShapeType="1"/>
            </p:cNvSpPr>
            <p:nvPr/>
          </p:nvSpPr>
          <p:spPr bwMode="auto">
            <a:xfrm flipH="1" flipV="1">
              <a:off x="2471" y="3475"/>
              <a:ext cx="363" cy="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4" name="Line 34"/>
            <p:cNvSpPr>
              <a:spLocks noChangeShapeType="1"/>
            </p:cNvSpPr>
            <p:nvPr/>
          </p:nvSpPr>
          <p:spPr bwMode="auto">
            <a:xfrm flipV="1">
              <a:off x="2834" y="3384"/>
              <a:ext cx="136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5" name="Line 35"/>
            <p:cNvSpPr>
              <a:spLocks noChangeShapeType="1"/>
            </p:cNvSpPr>
            <p:nvPr/>
          </p:nvSpPr>
          <p:spPr bwMode="auto">
            <a:xfrm flipV="1">
              <a:off x="2063" y="3475"/>
              <a:ext cx="40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6" name="Line 36"/>
            <p:cNvSpPr>
              <a:spLocks noChangeShapeType="1"/>
            </p:cNvSpPr>
            <p:nvPr/>
          </p:nvSpPr>
          <p:spPr bwMode="auto">
            <a:xfrm flipV="1">
              <a:off x="2063" y="3791"/>
              <a:ext cx="770" cy="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7" name="Line 37"/>
            <p:cNvSpPr>
              <a:spLocks noChangeShapeType="1"/>
            </p:cNvSpPr>
            <p:nvPr/>
          </p:nvSpPr>
          <p:spPr bwMode="auto">
            <a:xfrm flipH="1" flipV="1">
              <a:off x="1972" y="3021"/>
              <a:ext cx="91" cy="9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8" name="Line 38"/>
            <p:cNvSpPr>
              <a:spLocks noChangeShapeType="1"/>
            </p:cNvSpPr>
            <p:nvPr/>
          </p:nvSpPr>
          <p:spPr bwMode="auto">
            <a:xfrm>
              <a:off x="1791" y="1978"/>
              <a:ext cx="68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19" name="Line 39"/>
            <p:cNvSpPr>
              <a:spLocks noChangeShapeType="1"/>
            </p:cNvSpPr>
            <p:nvPr/>
          </p:nvSpPr>
          <p:spPr bwMode="auto">
            <a:xfrm flipH="1" flipV="1">
              <a:off x="1791" y="1978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0" name="Line 40"/>
            <p:cNvSpPr>
              <a:spLocks noChangeShapeType="1"/>
            </p:cNvSpPr>
            <p:nvPr/>
          </p:nvSpPr>
          <p:spPr bwMode="auto">
            <a:xfrm flipV="1">
              <a:off x="1519" y="1978"/>
              <a:ext cx="272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1" name="Line 41"/>
            <p:cNvSpPr>
              <a:spLocks noChangeShapeType="1"/>
            </p:cNvSpPr>
            <p:nvPr/>
          </p:nvSpPr>
          <p:spPr bwMode="auto">
            <a:xfrm flipV="1">
              <a:off x="1519" y="2523"/>
              <a:ext cx="635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2" name="Line 42"/>
            <p:cNvSpPr>
              <a:spLocks noChangeShapeType="1"/>
            </p:cNvSpPr>
            <p:nvPr/>
          </p:nvSpPr>
          <p:spPr bwMode="auto">
            <a:xfrm flipH="1" flipV="1">
              <a:off x="1519" y="2613"/>
              <a:ext cx="453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3" name="Line 43"/>
            <p:cNvSpPr>
              <a:spLocks noChangeShapeType="1"/>
            </p:cNvSpPr>
            <p:nvPr/>
          </p:nvSpPr>
          <p:spPr bwMode="auto">
            <a:xfrm flipV="1">
              <a:off x="1337" y="3021"/>
              <a:ext cx="635" cy="1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4" name="Line 44"/>
            <p:cNvSpPr>
              <a:spLocks noChangeShapeType="1"/>
            </p:cNvSpPr>
            <p:nvPr/>
          </p:nvSpPr>
          <p:spPr bwMode="auto">
            <a:xfrm flipV="1">
              <a:off x="1337" y="2613"/>
              <a:ext cx="182" cy="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5" name="Line 45"/>
            <p:cNvSpPr>
              <a:spLocks noChangeShapeType="1"/>
            </p:cNvSpPr>
            <p:nvPr/>
          </p:nvSpPr>
          <p:spPr bwMode="auto">
            <a:xfrm>
              <a:off x="1655" y="3657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6" name="Line 46"/>
            <p:cNvSpPr>
              <a:spLocks noChangeShapeType="1"/>
            </p:cNvSpPr>
            <p:nvPr/>
          </p:nvSpPr>
          <p:spPr bwMode="auto">
            <a:xfrm flipV="1">
              <a:off x="1655" y="3021"/>
              <a:ext cx="317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7" name="Line 47"/>
            <p:cNvSpPr>
              <a:spLocks noChangeShapeType="1"/>
            </p:cNvSpPr>
            <p:nvPr/>
          </p:nvSpPr>
          <p:spPr bwMode="auto">
            <a:xfrm flipH="1" flipV="1">
              <a:off x="1337" y="3203"/>
              <a:ext cx="31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8" name="Line 48"/>
            <p:cNvSpPr>
              <a:spLocks noChangeShapeType="1"/>
            </p:cNvSpPr>
            <p:nvPr/>
          </p:nvSpPr>
          <p:spPr bwMode="auto">
            <a:xfrm flipV="1">
              <a:off x="2698" y="2432"/>
              <a:ext cx="363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9" name="Line 49"/>
            <p:cNvSpPr>
              <a:spLocks noChangeShapeType="1"/>
            </p:cNvSpPr>
            <p:nvPr/>
          </p:nvSpPr>
          <p:spPr bwMode="auto">
            <a:xfrm>
              <a:off x="2471" y="2160"/>
              <a:ext cx="59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30" name="Line 50"/>
            <p:cNvSpPr>
              <a:spLocks noChangeShapeType="1"/>
            </p:cNvSpPr>
            <p:nvPr/>
          </p:nvSpPr>
          <p:spPr bwMode="auto">
            <a:xfrm flipH="1" flipV="1">
              <a:off x="2380" y="1706"/>
              <a:ext cx="91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31" name="Line 51"/>
            <p:cNvSpPr>
              <a:spLocks noChangeShapeType="1"/>
            </p:cNvSpPr>
            <p:nvPr/>
          </p:nvSpPr>
          <p:spPr bwMode="auto">
            <a:xfrm>
              <a:off x="2380" y="1706"/>
              <a:ext cx="681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32" name="Line 52"/>
            <p:cNvSpPr>
              <a:spLocks noChangeShapeType="1"/>
            </p:cNvSpPr>
            <p:nvPr/>
          </p:nvSpPr>
          <p:spPr bwMode="auto">
            <a:xfrm flipV="1">
              <a:off x="1791" y="1706"/>
              <a:ext cx="589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33" name="Line 53"/>
            <p:cNvSpPr>
              <a:spLocks noChangeShapeType="1"/>
            </p:cNvSpPr>
            <p:nvPr/>
          </p:nvSpPr>
          <p:spPr bwMode="auto">
            <a:xfrm flipH="1">
              <a:off x="2970" y="2432"/>
              <a:ext cx="91" cy="9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34" name="Group 54"/>
          <p:cNvGrpSpPr>
            <a:grpSpLocks/>
          </p:cNvGrpSpPr>
          <p:nvPr/>
        </p:nvGrpSpPr>
        <p:grpSpPr bwMode="auto">
          <a:xfrm>
            <a:off x="827088" y="3141663"/>
            <a:ext cx="812800" cy="2592387"/>
            <a:chOff x="521" y="1979"/>
            <a:chExt cx="512" cy="1633"/>
          </a:xfrm>
        </p:grpSpPr>
        <p:grpSp>
          <p:nvGrpSpPr>
            <p:cNvPr id="122935" name="Group 55"/>
            <p:cNvGrpSpPr>
              <a:grpSpLocks/>
            </p:cNvGrpSpPr>
            <p:nvPr/>
          </p:nvGrpSpPr>
          <p:grpSpPr bwMode="auto">
            <a:xfrm rot="16200000">
              <a:off x="408" y="2670"/>
              <a:ext cx="1009" cy="240"/>
              <a:chOff x="3842" y="2208"/>
              <a:chExt cx="1009" cy="240"/>
            </a:xfrm>
          </p:grpSpPr>
          <p:sp>
            <p:nvSpPr>
              <p:cNvPr id="122936" name="Line 56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7" name="Line 57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8" name="Line 58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9" name="Line 59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0" name="Line 60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1" name="Line 61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2" name="Line 62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3" name="Line 63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44" name="Text Box 64"/>
            <p:cNvSpPr txBox="1">
              <a:spLocks noChangeArrowheads="1"/>
            </p:cNvSpPr>
            <p:nvPr/>
          </p:nvSpPr>
          <p:spPr bwMode="auto">
            <a:xfrm rot="16200000">
              <a:off x="-190" y="2690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b="1">
                  <a:solidFill>
                    <a:srgbClr val="0000FF"/>
                  </a:solidFill>
                </a:rPr>
                <a:t>viewer</a:t>
              </a:r>
            </a:p>
          </p:txBody>
        </p:sp>
      </p:grpSp>
      <p:sp>
        <p:nvSpPr>
          <p:cNvPr id="122953" name="Freeform 73"/>
          <p:cNvSpPr>
            <a:spLocks/>
          </p:cNvSpPr>
          <p:nvPr/>
        </p:nvSpPr>
        <p:spPr bwMode="auto">
          <a:xfrm>
            <a:off x="3132138" y="2708275"/>
            <a:ext cx="1152525" cy="3529013"/>
          </a:xfrm>
          <a:custGeom>
            <a:avLst/>
            <a:gdLst>
              <a:gd name="T0" fmla="*/ 408 w 726"/>
              <a:gd name="T1" fmla="*/ 0 h 2223"/>
              <a:gd name="T2" fmla="*/ 499 w 726"/>
              <a:gd name="T3" fmla="*/ 454 h 2223"/>
              <a:gd name="T4" fmla="*/ 726 w 726"/>
              <a:gd name="T5" fmla="*/ 1180 h 2223"/>
              <a:gd name="T6" fmla="*/ 181 w 726"/>
              <a:gd name="T7" fmla="*/ 817 h 2223"/>
              <a:gd name="T8" fmla="*/ 0 w 726"/>
              <a:gd name="T9" fmla="*/ 1316 h 2223"/>
              <a:gd name="T10" fmla="*/ 726 w 726"/>
              <a:gd name="T11" fmla="*/ 1180 h 2223"/>
              <a:gd name="T12" fmla="*/ 499 w 726"/>
              <a:gd name="T13" fmla="*/ 1769 h 2223"/>
              <a:gd name="T14" fmla="*/ 0 w 726"/>
              <a:gd name="T15" fmla="*/ 1316 h 2223"/>
              <a:gd name="T16" fmla="*/ 91 w 726"/>
              <a:gd name="T17" fmla="*/ 2223 h 2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6" h="2223">
                <a:moveTo>
                  <a:pt x="408" y="0"/>
                </a:moveTo>
                <a:lnTo>
                  <a:pt x="499" y="454"/>
                </a:lnTo>
                <a:lnTo>
                  <a:pt x="726" y="1180"/>
                </a:lnTo>
                <a:lnTo>
                  <a:pt x="181" y="817"/>
                </a:lnTo>
                <a:lnTo>
                  <a:pt x="0" y="1316"/>
                </a:lnTo>
                <a:lnTo>
                  <a:pt x="726" y="1180"/>
                </a:lnTo>
                <a:lnTo>
                  <a:pt x="499" y="1769"/>
                </a:lnTo>
                <a:lnTo>
                  <a:pt x="0" y="1316"/>
                </a:lnTo>
                <a:lnTo>
                  <a:pt x="91" y="2223"/>
                </a:ln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nimBg="1"/>
      <p:bldP spid="122883" grpId="0" animBg="1"/>
      <p:bldP spid="122884" grpId="0" animBg="1"/>
      <p:bldP spid="122885" grpId="0" animBg="1"/>
      <p:bldP spid="122886" grpId="0" animBg="1"/>
      <p:bldP spid="122887" grpId="0" animBg="1"/>
      <p:bldP spid="122888" grpId="0" animBg="1"/>
      <p:bldP spid="122889" grpId="0" animBg="1"/>
      <p:bldP spid="122890" grpId="0" animBg="1"/>
      <p:bldP spid="122891" grpId="0" animBg="1"/>
      <p:bldP spid="122892" grpId="0" animBg="1"/>
      <p:bldP spid="122893" grpId="0" animBg="1"/>
      <p:bldP spid="122894" grpId="0" animBg="1"/>
      <p:bldP spid="122895" grpId="0" animBg="1"/>
      <p:bldP spid="122896" grpId="0" animBg="1"/>
      <p:bldP spid="122897" grpId="0" animBg="1"/>
      <p:bldP spid="122898" grpId="0" animBg="1"/>
      <p:bldP spid="122902" grpId="0" animBg="1"/>
      <p:bldP spid="122953" grpId="0" animBg="1"/>
      <p:bldP spid="1229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Freeform 3"/>
          <p:cNvSpPr>
            <a:spLocks/>
          </p:cNvSpPr>
          <p:nvPr/>
        </p:nvSpPr>
        <p:spPr bwMode="auto">
          <a:xfrm>
            <a:off x="3132138" y="4581525"/>
            <a:ext cx="1152525" cy="935038"/>
          </a:xfrm>
          <a:custGeom>
            <a:avLst/>
            <a:gdLst>
              <a:gd name="T0" fmla="*/ 0 w 726"/>
              <a:gd name="T1" fmla="*/ 136 h 589"/>
              <a:gd name="T2" fmla="*/ 726 w 726"/>
              <a:gd name="T3" fmla="*/ 0 h 589"/>
              <a:gd name="T4" fmla="*/ 499 w 726"/>
              <a:gd name="T5" fmla="*/ 589 h 589"/>
              <a:gd name="T6" fmla="*/ 0 w 726"/>
              <a:gd name="T7" fmla="*/ 13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6" h="589">
                <a:moveTo>
                  <a:pt x="0" y="136"/>
                </a:moveTo>
                <a:lnTo>
                  <a:pt x="726" y="0"/>
                </a:lnTo>
                <a:lnTo>
                  <a:pt x="499" y="589"/>
                </a:lnTo>
                <a:lnTo>
                  <a:pt x="0" y="136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3419475" y="3429000"/>
            <a:ext cx="863600" cy="1152525"/>
          </a:xfrm>
          <a:custGeom>
            <a:avLst/>
            <a:gdLst>
              <a:gd name="T0" fmla="*/ 0 w 544"/>
              <a:gd name="T1" fmla="*/ 363 h 726"/>
              <a:gd name="T2" fmla="*/ 317 w 544"/>
              <a:gd name="T3" fmla="*/ 0 h 726"/>
              <a:gd name="T4" fmla="*/ 544 w 544"/>
              <a:gd name="T5" fmla="*/ 726 h 726"/>
              <a:gd name="T6" fmla="*/ 0 w 544"/>
              <a:gd name="T7" fmla="*/ 363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" h="726">
                <a:moveTo>
                  <a:pt x="0" y="363"/>
                </a:moveTo>
                <a:lnTo>
                  <a:pt x="317" y="0"/>
                </a:lnTo>
                <a:lnTo>
                  <a:pt x="544" y="726"/>
                </a:lnTo>
                <a:lnTo>
                  <a:pt x="0" y="36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922713" y="3429000"/>
            <a:ext cx="936625" cy="1152525"/>
          </a:xfrm>
          <a:custGeom>
            <a:avLst/>
            <a:gdLst>
              <a:gd name="T0" fmla="*/ 0 w 590"/>
              <a:gd name="T1" fmla="*/ 0 h 726"/>
              <a:gd name="T2" fmla="*/ 590 w 590"/>
              <a:gd name="T3" fmla="*/ 272 h 726"/>
              <a:gd name="T4" fmla="*/ 227 w 590"/>
              <a:gd name="T5" fmla="*/ 726 h 726"/>
              <a:gd name="T6" fmla="*/ 0 w 590"/>
              <a:gd name="T7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0" h="726">
                <a:moveTo>
                  <a:pt x="0" y="0"/>
                </a:moveTo>
                <a:lnTo>
                  <a:pt x="590" y="272"/>
                </a:lnTo>
                <a:lnTo>
                  <a:pt x="227" y="726"/>
                </a:lnTo>
                <a:lnTo>
                  <a:pt x="0" y="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Freeform 7"/>
          <p:cNvSpPr>
            <a:spLocks/>
          </p:cNvSpPr>
          <p:nvPr/>
        </p:nvSpPr>
        <p:spPr bwMode="auto">
          <a:xfrm>
            <a:off x="3779838" y="2708275"/>
            <a:ext cx="1079500" cy="1152525"/>
          </a:xfrm>
          <a:custGeom>
            <a:avLst/>
            <a:gdLst>
              <a:gd name="T0" fmla="*/ 90 w 680"/>
              <a:gd name="T1" fmla="*/ 454 h 726"/>
              <a:gd name="T2" fmla="*/ 0 w 680"/>
              <a:gd name="T3" fmla="*/ 0 h 726"/>
              <a:gd name="T4" fmla="*/ 680 w 680"/>
              <a:gd name="T5" fmla="*/ 726 h 726"/>
              <a:gd name="T6" fmla="*/ 90 w 680"/>
              <a:gd name="T7" fmla="*/ 454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726">
                <a:moveTo>
                  <a:pt x="90" y="454"/>
                </a:moveTo>
                <a:lnTo>
                  <a:pt x="0" y="0"/>
                </a:lnTo>
                <a:lnTo>
                  <a:pt x="680" y="726"/>
                </a:lnTo>
                <a:lnTo>
                  <a:pt x="9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4283075" y="3860800"/>
            <a:ext cx="576263" cy="1512888"/>
          </a:xfrm>
          <a:custGeom>
            <a:avLst/>
            <a:gdLst>
              <a:gd name="T0" fmla="*/ 0 w 363"/>
              <a:gd name="T1" fmla="*/ 454 h 953"/>
              <a:gd name="T2" fmla="*/ 272 w 363"/>
              <a:gd name="T3" fmla="*/ 953 h 953"/>
              <a:gd name="T4" fmla="*/ 363 w 363"/>
              <a:gd name="T5" fmla="*/ 0 h 953"/>
              <a:gd name="T6" fmla="*/ 0 w 363"/>
              <a:gd name="T7" fmla="*/ 454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953">
                <a:moveTo>
                  <a:pt x="0" y="454"/>
                </a:moveTo>
                <a:lnTo>
                  <a:pt x="272" y="953"/>
                </a:lnTo>
                <a:lnTo>
                  <a:pt x="363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Freeform 9"/>
          <p:cNvSpPr>
            <a:spLocks/>
          </p:cNvSpPr>
          <p:nvPr/>
        </p:nvSpPr>
        <p:spPr bwMode="auto">
          <a:xfrm>
            <a:off x="3130550" y="4005263"/>
            <a:ext cx="1152525" cy="792162"/>
          </a:xfrm>
          <a:custGeom>
            <a:avLst/>
            <a:gdLst>
              <a:gd name="T0" fmla="*/ 0 w 726"/>
              <a:gd name="T1" fmla="*/ 499 h 499"/>
              <a:gd name="T2" fmla="*/ 726 w 726"/>
              <a:gd name="T3" fmla="*/ 363 h 499"/>
              <a:gd name="T4" fmla="*/ 182 w 726"/>
              <a:gd name="T5" fmla="*/ 0 h 499"/>
              <a:gd name="T6" fmla="*/ 0 w 726"/>
              <a:gd name="T7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6" h="499">
                <a:moveTo>
                  <a:pt x="0" y="499"/>
                </a:moveTo>
                <a:lnTo>
                  <a:pt x="726" y="363"/>
                </a:lnTo>
                <a:lnTo>
                  <a:pt x="182" y="0"/>
                </a:lnTo>
                <a:lnTo>
                  <a:pt x="0" y="49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922713" y="5373688"/>
            <a:ext cx="792162" cy="647700"/>
          </a:xfrm>
          <a:custGeom>
            <a:avLst/>
            <a:gdLst>
              <a:gd name="T0" fmla="*/ 0 w 499"/>
              <a:gd name="T1" fmla="*/ 90 h 408"/>
              <a:gd name="T2" fmla="*/ 499 w 499"/>
              <a:gd name="T3" fmla="*/ 0 h 408"/>
              <a:gd name="T4" fmla="*/ 363 w 499"/>
              <a:gd name="T5" fmla="*/ 408 h 408"/>
              <a:gd name="T6" fmla="*/ 0 w 499"/>
              <a:gd name="T7" fmla="*/ 9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408">
                <a:moveTo>
                  <a:pt x="0" y="90"/>
                </a:moveTo>
                <a:lnTo>
                  <a:pt x="499" y="0"/>
                </a:lnTo>
                <a:lnTo>
                  <a:pt x="363" y="408"/>
                </a:lnTo>
                <a:lnTo>
                  <a:pt x="0" y="9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922713" y="4581525"/>
            <a:ext cx="792162" cy="935038"/>
          </a:xfrm>
          <a:custGeom>
            <a:avLst/>
            <a:gdLst>
              <a:gd name="T0" fmla="*/ 0 w 499"/>
              <a:gd name="T1" fmla="*/ 589 h 589"/>
              <a:gd name="T2" fmla="*/ 227 w 499"/>
              <a:gd name="T3" fmla="*/ 0 h 589"/>
              <a:gd name="T4" fmla="*/ 499 w 499"/>
              <a:gd name="T5" fmla="*/ 499 h 589"/>
              <a:gd name="T6" fmla="*/ 0 w 499"/>
              <a:gd name="T7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589">
                <a:moveTo>
                  <a:pt x="0" y="589"/>
                </a:moveTo>
                <a:lnTo>
                  <a:pt x="227" y="0"/>
                </a:lnTo>
                <a:lnTo>
                  <a:pt x="499" y="499"/>
                </a:lnTo>
                <a:lnTo>
                  <a:pt x="0" y="58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275013" y="5516563"/>
            <a:ext cx="1223962" cy="720725"/>
          </a:xfrm>
          <a:custGeom>
            <a:avLst/>
            <a:gdLst>
              <a:gd name="T0" fmla="*/ 0 w 771"/>
              <a:gd name="T1" fmla="*/ 454 h 454"/>
              <a:gd name="T2" fmla="*/ 771 w 771"/>
              <a:gd name="T3" fmla="*/ 318 h 454"/>
              <a:gd name="T4" fmla="*/ 408 w 771"/>
              <a:gd name="T5" fmla="*/ 0 h 454"/>
              <a:gd name="T6" fmla="*/ 0 w 771"/>
              <a:gd name="T7" fmla="*/ 4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1" h="454">
                <a:moveTo>
                  <a:pt x="0" y="454"/>
                </a:moveTo>
                <a:lnTo>
                  <a:pt x="771" y="318"/>
                </a:lnTo>
                <a:lnTo>
                  <a:pt x="408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Freeform 13"/>
          <p:cNvSpPr>
            <a:spLocks/>
          </p:cNvSpPr>
          <p:nvPr/>
        </p:nvSpPr>
        <p:spPr bwMode="auto">
          <a:xfrm>
            <a:off x="3130550" y="4797425"/>
            <a:ext cx="792163" cy="1439863"/>
          </a:xfrm>
          <a:custGeom>
            <a:avLst/>
            <a:gdLst>
              <a:gd name="T0" fmla="*/ 91 w 499"/>
              <a:gd name="T1" fmla="*/ 907 h 907"/>
              <a:gd name="T2" fmla="*/ 499 w 499"/>
              <a:gd name="T3" fmla="*/ 453 h 907"/>
              <a:gd name="T4" fmla="*/ 0 w 499"/>
              <a:gd name="T5" fmla="*/ 0 h 907"/>
              <a:gd name="T6" fmla="*/ 91 w 499"/>
              <a:gd name="T7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907">
                <a:moveTo>
                  <a:pt x="91" y="907"/>
                </a:moveTo>
                <a:lnTo>
                  <a:pt x="499" y="453"/>
                </a:lnTo>
                <a:lnTo>
                  <a:pt x="0" y="0"/>
                </a:lnTo>
                <a:lnTo>
                  <a:pt x="91" y="907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0" name="Freeform 14"/>
          <p:cNvSpPr>
            <a:spLocks/>
          </p:cNvSpPr>
          <p:nvPr/>
        </p:nvSpPr>
        <p:spPr bwMode="auto">
          <a:xfrm>
            <a:off x="2843213" y="2708275"/>
            <a:ext cx="1079500" cy="720725"/>
          </a:xfrm>
          <a:custGeom>
            <a:avLst/>
            <a:gdLst>
              <a:gd name="T0" fmla="*/ 0 w 680"/>
              <a:gd name="T1" fmla="*/ 273 h 454"/>
              <a:gd name="T2" fmla="*/ 680 w 680"/>
              <a:gd name="T3" fmla="*/ 454 h 454"/>
              <a:gd name="T4" fmla="*/ 590 w 680"/>
              <a:gd name="T5" fmla="*/ 0 h 454"/>
              <a:gd name="T6" fmla="*/ 0 w 680"/>
              <a:gd name="T7" fmla="*/ 27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454">
                <a:moveTo>
                  <a:pt x="0" y="273"/>
                </a:moveTo>
                <a:lnTo>
                  <a:pt x="680" y="454"/>
                </a:lnTo>
                <a:lnTo>
                  <a:pt x="590" y="0"/>
                </a:lnTo>
                <a:lnTo>
                  <a:pt x="0" y="27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1" name="Freeform 15"/>
          <p:cNvSpPr>
            <a:spLocks/>
          </p:cNvSpPr>
          <p:nvPr/>
        </p:nvSpPr>
        <p:spPr bwMode="auto">
          <a:xfrm>
            <a:off x="2843213" y="3141663"/>
            <a:ext cx="1079500" cy="863600"/>
          </a:xfrm>
          <a:custGeom>
            <a:avLst/>
            <a:gdLst>
              <a:gd name="T0" fmla="*/ 363 w 680"/>
              <a:gd name="T1" fmla="*/ 544 h 544"/>
              <a:gd name="T2" fmla="*/ 680 w 680"/>
              <a:gd name="T3" fmla="*/ 181 h 544"/>
              <a:gd name="T4" fmla="*/ 0 w 680"/>
              <a:gd name="T5" fmla="*/ 0 h 544"/>
              <a:gd name="T6" fmla="*/ 363 w 680"/>
              <a:gd name="T7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" h="544">
                <a:moveTo>
                  <a:pt x="363" y="544"/>
                </a:moveTo>
                <a:lnTo>
                  <a:pt x="680" y="181"/>
                </a:lnTo>
                <a:lnTo>
                  <a:pt x="0" y="0"/>
                </a:lnTo>
                <a:lnTo>
                  <a:pt x="363" y="544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2" name="Freeform 16"/>
          <p:cNvSpPr>
            <a:spLocks/>
          </p:cNvSpPr>
          <p:nvPr/>
        </p:nvSpPr>
        <p:spPr bwMode="auto">
          <a:xfrm>
            <a:off x="2411413" y="3141663"/>
            <a:ext cx="1008062" cy="1008062"/>
          </a:xfrm>
          <a:custGeom>
            <a:avLst/>
            <a:gdLst>
              <a:gd name="T0" fmla="*/ 0 w 635"/>
              <a:gd name="T1" fmla="*/ 635 h 635"/>
              <a:gd name="T2" fmla="*/ 635 w 635"/>
              <a:gd name="T3" fmla="*/ 544 h 635"/>
              <a:gd name="T4" fmla="*/ 272 w 635"/>
              <a:gd name="T5" fmla="*/ 0 h 635"/>
              <a:gd name="T6" fmla="*/ 0 w 635"/>
              <a:gd name="T7" fmla="*/ 63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635">
                <a:moveTo>
                  <a:pt x="0" y="635"/>
                </a:moveTo>
                <a:lnTo>
                  <a:pt x="635" y="544"/>
                </a:lnTo>
                <a:lnTo>
                  <a:pt x="272" y="0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3" name="Freeform 17"/>
          <p:cNvSpPr>
            <a:spLocks/>
          </p:cNvSpPr>
          <p:nvPr/>
        </p:nvSpPr>
        <p:spPr bwMode="auto">
          <a:xfrm>
            <a:off x="2411413" y="4005263"/>
            <a:ext cx="1008062" cy="792162"/>
          </a:xfrm>
          <a:custGeom>
            <a:avLst/>
            <a:gdLst>
              <a:gd name="T0" fmla="*/ 0 w 635"/>
              <a:gd name="T1" fmla="*/ 91 h 499"/>
              <a:gd name="T2" fmla="*/ 453 w 635"/>
              <a:gd name="T3" fmla="*/ 499 h 499"/>
              <a:gd name="T4" fmla="*/ 635 w 635"/>
              <a:gd name="T5" fmla="*/ 0 h 499"/>
              <a:gd name="T6" fmla="*/ 0 w 635"/>
              <a:gd name="T7" fmla="*/ 91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499">
                <a:moveTo>
                  <a:pt x="0" y="91"/>
                </a:moveTo>
                <a:lnTo>
                  <a:pt x="453" y="499"/>
                </a:lnTo>
                <a:lnTo>
                  <a:pt x="635" y="0"/>
                </a:lnTo>
                <a:lnTo>
                  <a:pt x="0" y="9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4" name="Freeform 18"/>
          <p:cNvSpPr>
            <a:spLocks/>
          </p:cNvSpPr>
          <p:nvPr/>
        </p:nvSpPr>
        <p:spPr bwMode="auto">
          <a:xfrm>
            <a:off x="2627313" y="4797425"/>
            <a:ext cx="647700" cy="1439863"/>
          </a:xfrm>
          <a:custGeom>
            <a:avLst/>
            <a:gdLst>
              <a:gd name="T0" fmla="*/ 0 w 408"/>
              <a:gd name="T1" fmla="*/ 635 h 907"/>
              <a:gd name="T2" fmla="*/ 317 w 408"/>
              <a:gd name="T3" fmla="*/ 0 h 907"/>
              <a:gd name="T4" fmla="*/ 408 w 408"/>
              <a:gd name="T5" fmla="*/ 907 h 907"/>
              <a:gd name="T6" fmla="*/ 0 w 408"/>
              <a:gd name="T7" fmla="*/ 635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" h="907">
                <a:moveTo>
                  <a:pt x="0" y="635"/>
                </a:moveTo>
                <a:lnTo>
                  <a:pt x="317" y="0"/>
                </a:lnTo>
                <a:lnTo>
                  <a:pt x="408" y="907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5" name="Freeform 19"/>
          <p:cNvSpPr>
            <a:spLocks/>
          </p:cNvSpPr>
          <p:nvPr/>
        </p:nvSpPr>
        <p:spPr bwMode="auto">
          <a:xfrm>
            <a:off x="2122488" y="4149725"/>
            <a:ext cx="1008062" cy="935038"/>
          </a:xfrm>
          <a:custGeom>
            <a:avLst/>
            <a:gdLst>
              <a:gd name="T0" fmla="*/ 0 w 635"/>
              <a:gd name="T1" fmla="*/ 589 h 589"/>
              <a:gd name="T2" fmla="*/ 635 w 635"/>
              <a:gd name="T3" fmla="*/ 408 h 589"/>
              <a:gd name="T4" fmla="*/ 182 w 635"/>
              <a:gd name="T5" fmla="*/ 0 h 589"/>
              <a:gd name="T6" fmla="*/ 0 w 635"/>
              <a:gd name="T7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589">
                <a:moveTo>
                  <a:pt x="0" y="589"/>
                </a:moveTo>
                <a:lnTo>
                  <a:pt x="635" y="408"/>
                </a:lnTo>
                <a:lnTo>
                  <a:pt x="182" y="0"/>
                </a:lnTo>
                <a:lnTo>
                  <a:pt x="0" y="589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6" name="Freeform 20"/>
          <p:cNvSpPr>
            <a:spLocks/>
          </p:cNvSpPr>
          <p:nvPr/>
        </p:nvSpPr>
        <p:spPr bwMode="auto">
          <a:xfrm>
            <a:off x="2122488" y="4797425"/>
            <a:ext cx="1008062" cy="1008063"/>
          </a:xfrm>
          <a:custGeom>
            <a:avLst/>
            <a:gdLst>
              <a:gd name="T0" fmla="*/ 0 w 635"/>
              <a:gd name="T1" fmla="*/ 181 h 635"/>
              <a:gd name="T2" fmla="*/ 635 w 635"/>
              <a:gd name="T3" fmla="*/ 0 h 635"/>
              <a:gd name="T4" fmla="*/ 318 w 635"/>
              <a:gd name="T5" fmla="*/ 635 h 635"/>
              <a:gd name="T6" fmla="*/ 0 w 635"/>
              <a:gd name="T7" fmla="*/ 181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635">
                <a:moveTo>
                  <a:pt x="0" y="181"/>
                </a:moveTo>
                <a:lnTo>
                  <a:pt x="635" y="0"/>
                </a:lnTo>
                <a:lnTo>
                  <a:pt x="318" y="635"/>
                </a:lnTo>
                <a:lnTo>
                  <a:pt x="0" y="18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121879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de-DE" sz="2700"/>
              <a:t>What is a good silhouette?</a:t>
            </a:r>
          </a:p>
        </p:txBody>
      </p:sp>
      <p:grpSp>
        <p:nvGrpSpPr>
          <p:cNvPr id="121881" name="Group 25"/>
          <p:cNvGrpSpPr>
            <a:grpSpLocks/>
          </p:cNvGrpSpPr>
          <p:nvPr/>
        </p:nvGrpSpPr>
        <p:grpSpPr bwMode="auto">
          <a:xfrm>
            <a:off x="2122488" y="2708275"/>
            <a:ext cx="2736850" cy="3529013"/>
            <a:chOff x="1337" y="1706"/>
            <a:chExt cx="1724" cy="2223"/>
          </a:xfrm>
        </p:grpSpPr>
        <p:sp>
          <p:nvSpPr>
            <p:cNvPr id="121882" name="Line 26"/>
            <p:cNvSpPr>
              <a:spLocks noChangeShapeType="1"/>
            </p:cNvSpPr>
            <p:nvPr/>
          </p:nvSpPr>
          <p:spPr bwMode="auto">
            <a:xfrm flipV="1">
              <a:off x="1972" y="2523"/>
              <a:ext cx="182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3" name="Line 27"/>
            <p:cNvSpPr>
              <a:spLocks noChangeShapeType="1"/>
            </p:cNvSpPr>
            <p:nvPr/>
          </p:nvSpPr>
          <p:spPr bwMode="auto">
            <a:xfrm flipV="1">
              <a:off x="2154" y="2160"/>
              <a:ext cx="317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4" name="Line 28"/>
            <p:cNvSpPr>
              <a:spLocks noChangeShapeType="1"/>
            </p:cNvSpPr>
            <p:nvPr/>
          </p:nvSpPr>
          <p:spPr bwMode="auto">
            <a:xfrm flipH="1" flipV="1">
              <a:off x="2471" y="2160"/>
              <a:ext cx="227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5" name="Line 29"/>
            <p:cNvSpPr>
              <a:spLocks noChangeShapeType="1"/>
            </p:cNvSpPr>
            <p:nvPr/>
          </p:nvSpPr>
          <p:spPr bwMode="auto">
            <a:xfrm flipH="1" flipV="1">
              <a:off x="2154" y="2523"/>
              <a:ext cx="544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6" name="Line 30"/>
            <p:cNvSpPr>
              <a:spLocks noChangeShapeType="1"/>
            </p:cNvSpPr>
            <p:nvPr/>
          </p:nvSpPr>
          <p:spPr bwMode="auto">
            <a:xfrm flipH="1">
              <a:off x="1972" y="2885"/>
              <a:ext cx="72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7" name="Line 31"/>
            <p:cNvSpPr>
              <a:spLocks noChangeShapeType="1"/>
            </p:cNvSpPr>
            <p:nvPr/>
          </p:nvSpPr>
          <p:spPr bwMode="auto">
            <a:xfrm flipV="1">
              <a:off x="2471" y="2885"/>
              <a:ext cx="227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8" name="Line 32"/>
            <p:cNvSpPr>
              <a:spLocks noChangeShapeType="1"/>
            </p:cNvSpPr>
            <p:nvPr/>
          </p:nvSpPr>
          <p:spPr bwMode="auto">
            <a:xfrm>
              <a:off x="1972" y="3021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89" name="Line 33"/>
            <p:cNvSpPr>
              <a:spLocks noChangeShapeType="1"/>
            </p:cNvSpPr>
            <p:nvPr/>
          </p:nvSpPr>
          <p:spPr bwMode="auto">
            <a:xfrm flipH="1" flipV="1">
              <a:off x="2698" y="2885"/>
              <a:ext cx="272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0" name="Line 34"/>
            <p:cNvSpPr>
              <a:spLocks noChangeShapeType="1"/>
            </p:cNvSpPr>
            <p:nvPr/>
          </p:nvSpPr>
          <p:spPr bwMode="auto">
            <a:xfrm flipV="1">
              <a:off x="2471" y="3384"/>
              <a:ext cx="499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1" name="Line 35"/>
            <p:cNvSpPr>
              <a:spLocks noChangeShapeType="1"/>
            </p:cNvSpPr>
            <p:nvPr/>
          </p:nvSpPr>
          <p:spPr bwMode="auto">
            <a:xfrm flipH="1" flipV="1">
              <a:off x="2471" y="3475"/>
              <a:ext cx="363" cy="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2" name="Line 36"/>
            <p:cNvSpPr>
              <a:spLocks noChangeShapeType="1"/>
            </p:cNvSpPr>
            <p:nvPr/>
          </p:nvSpPr>
          <p:spPr bwMode="auto">
            <a:xfrm flipV="1">
              <a:off x="2834" y="3384"/>
              <a:ext cx="136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3" name="Line 37"/>
            <p:cNvSpPr>
              <a:spLocks noChangeShapeType="1"/>
            </p:cNvSpPr>
            <p:nvPr/>
          </p:nvSpPr>
          <p:spPr bwMode="auto">
            <a:xfrm flipV="1">
              <a:off x="2063" y="3475"/>
              <a:ext cx="40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4" name="Line 38"/>
            <p:cNvSpPr>
              <a:spLocks noChangeShapeType="1"/>
            </p:cNvSpPr>
            <p:nvPr/>
          </p:nvSpPr>
          <p:spPr bwMode="auto">
            <a:xfrm flipV="1">
              <a:off x="2063" y="3791"/>
              <a:ext cx="770" cy="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5" name="Line 39"/>
            <p:cNvSpPr>
              <a:spLocks noChangeShapeType="1"/>
            </p:cNvSpPr>
            <p:nvPr/>
          </p:nvSpPr>
          <p:spPr bwMode="auto">
            <a:xfrm flipH="1" flipV="1">
              <a:off x="1972" y="3021"/>
              <a:ext cx="91" cy="9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6" name="Line 40"/>
            <p:cNvSpPr>
              <a:spLocks noChangeShapeType="1"/>
            </p:cNvSpPr>
            <p:nvPr/>
          </p:nvSpPr>
          <p:spPr bwMode="auto">
            <a:xfrm>
              <a:off x="1791" y="1978"/>
              <a:ext cx="68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7" name="Line 41"/>
            <p:cNvSpPr>
              <a:spLocks noChangeShapeType="1"/>
            </p:cNvSpPr>
            <p:nvPr/>
          </p:nvSpPr>
          <p:spPr bwMode="auto">
            <a:xfrm flipH="1" flipV="1">
              <a:off x="1791" y="1978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8" name="Line 42"/>
            <p:cNvSpPr>
              <a:spLocks noChangeShapeType="1"/>
            </p:cNvSpPr>
            <p:nvPr/>
          </p:nvSpPr>
          <p:spPr bwMode="auto">
            <a:xfrm flipV="1">
              <a:off x="1519" y="1978"/>
              <a:ext cx="272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99" name="Line 43"/>
            <p:cNvSpPr>
              <a:spLocks noChangeShapeType="1"/>
            </p:cNvSpPr>
            <p:nvPr/>
          </p:nvSpPr>
          <p:spPr bwMode="auto">
            <a:xfrm flipV="1">
              <a:off x="1519" y="2523"/>
              <a:ext cx="635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0" name="Line 44"/>
            <p:cNvSpPr>
              <a:spLocks noChangeShapeType="1"/>
            </p:cNvSpPr>
            <p:nvPr/>
          </p:nvSpPr>
          <p:spPr bwMode="auto">
            <a:xfrm flipH="1" flipV="1">
              <a:off x="1519" y="2613"/>
              <a:ext cx="453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1" name="Line 45"/>
            <p:cNvSpPr>
              <a:spLocks noChangeShapeType="1"/>
            </p:cNvSpPr>
            <p:nvPr/>
          </p:nvSpPr>
          <p:spPr bwMode="auto">
            <a:xfrm flipV="1">
              <a:off x="1337" y="3021"/>
              <a:ext cx="635" cy="1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2" name="Line 46"/>
            <p:cNvSpPr>
              <a:spLocks noChangeShapeType="1"/>
            </p:cNvSpPr>
            <p:nvPr/>
          </p:nvSpPr>
          <p:spPr bwMode="auto">
            <a:xfrm flipV="1">
              <a:off x="1337" y="2613"/>
              <a:ext cx="182" cy="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3" name="Line 47"/>
            <p:cNvSpPr>
              <a:spLocks noChangeShapeType="1"/>
            </p:cNvSpPr>
            <p:nvPr/>
          </p:nvSpPr>
          <p:spPr bwMode="auto">
            <a:xfrm>
              <a:off x="1655" y="3657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4" name="Line 48"/>
            <p:cNvSpPr>
              <a:spLocks noChangeShapeType="1"/>
            </p:cNvSpPr>
            <p:nvPr/>
          </p:nvSpPr>
          <p:spPr bwMode="auto">
            <a:xfrm flipV="1">
              <a:off x="1655" y="3021"/>
              <a:ext cx="317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5" name="Line 49"/>
            <p:cNvSpPr>
              <a:spLocks noChangeShapeType="1"/>
            </p:cNvSpPr>
            <p:nvPr/>
          </p:nvSpPr>
          <p:spPr bwMode="auto">
            <a:xfrm flipH="1" flipV="1">
              <a:off x="1337" y="3203"/>
              <a:ext cx="31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6" name="Line 50"/>
            <p:cNvSpPr>
              <a:spLocks noChangeShapeType="1"/>
            </p:cNvSpPr>
            <p:nvPr/>
          </p:nvSpPr>
          <p:spPr bwMode="auto">
            <a:xfrm flipV="1">
              <a:off x="2698" y="2432"/>
              <a:ext cx="363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7" name="Line 51"/>
            <p:cNvSpPr>
              <a:spLocks noChangeShapeType="1"/>
            </p:cNvSpPr>
            <p:nvPr/>
          </p:nvSpPr>
          <p:spPr bwMode="auto">
            <a:xfrm>
              <a:off x="2471" y="2160"/>
              <a:ext cx="59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8" name="Line 52"/>
            <p:cNvSpPr>
              <a:spLocks noChangeShapeType="1"/>
            </p:cNvSpPr>
            <p:nvPr/>
          </p:nvSpPr>
          <p:spPr bwMode="auto">
            <a:xfrm flipH="1" flipV="1">
              <a:off x="2380" y="1706"/>
              <a:ext cx="91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09" name="Line 53"/>
            <p:cNvSpPr>
              <a:spLocks noChangeShapeType="1"/>
            </p:cNvSpPr>
            <p:nvPr/>
          </p:nvSpPr>
          <p:spPr bwMode="auto">
            <a:xfrm>
              <a:off x="2380" y="1706"/>
              <a:ext cx="681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10" name="Line 54"/>
            <p:cNvSpPr>
              <a:spLocks noChangeShapeType="1"/>
            </p:cNvSpPr>
            <p:nvPr/>
          </p:nvSpPr>
          <p:spPr bwMode="auto">
            <a:xfrm flipV="1">
              <a:off x="1791" y="1706"/>
              <a:ext cx="589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11" name="Line 55"/>
            <p:cNvSpPr>
              <a:spLocks noChangeShapeType="1"/>
            </p:cNvSpPr>
            <p:nvPr/>
          </p:nvSpPr>
          <p:spPr bwMode="auto">
            <a:xfrm flipH="1">
              <a:off x="2970" y="2432"/>
              <a:ext cx="91" cy="9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912" name="Group 56"/>
          <p:cNvGrpSpPr>
            <a:grpSpLocks/>
          </p:cNvGrpSpPr>
          <p:nvPr/>
        </p:nvGrpSpPr>
        <p:grpSpPr bwMode="auto">
          <a:xfrm>
            <a:off x="827088" y="3141663"/>
            <a:ext cx="812800" cy="2592387"/>
            <a:chOff x="521" y="1979"/>
            <a:chExt cx="512" cy="1633"/>
          </a:xfrm>
        </p:grpSpPr>
        <p:grpSp>
          <p:nvGrpSpPr>
            <p:cNvPr id="121913" name="Group 57"/>
            <p:cNvGrpSpPr>
              <a:grpSpLocks/>
            </p:cNvGrpSpPr>
            <p:nvPr/>
          </p:nvGrpSpPr>
          <p:grpSpPr bwMode="auto">
            <a:xfrm rot="16200000">
              <a:off x="408" y="2670"/>
              <a:ext cx="1009" cy="240"/>
              <a:chOff x="3842" y="2208"/>
              <a:chExt cx="1009" cy="240"/>
            </a:xfrm>
          </p:grpSpPr>
          <p:sp>
            <p:nvSpPr>
              <p:cNvPr id="121914" name="Line 58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5" name="Line 59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6" name="Line 60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7" name="Line 61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8" name="Line 62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9" name="Line 63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20" name="Line 64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21" name="Line 65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922" name="Text Box 66"/>
            <p:cNvSpPr txBox="1">
              <a:spLocks noChangeArrowheads="1"/>
            </p:cNvSpPr>
            <p:nvPr/>
          </p:nvSpPr>
          <p:spPr bwMode="auto">
            <a:xfrm rot="16200000">
              <a:off x="-190" y="2690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b="1">
                  <a:solidFill>
                    <a:srgbClr val="0000FF"/>
                  </a:solidFill>
                </a:rPr>
                <a:t>viewer</a:t>
              </a:r>
            </a:p>
          </p:txBody>
        </p:sp>
      </p:grpSp>
      <p:grpSp>
        <p:nvGrpSpPr>
          <p:cNvPr id="121940" name="Group 84"/>
          <p:cNvGrpSpPr>
            <a:grpSpLocks/>
          </p:cNvGrpSpPr>
          <p:nvPr/>
        </p:nvGrpSpPr>
        <p:grpSpPr bwMode="auto">
          <a:xfrm>
            <a:off x="2025650" y="2620963"/>
            <a:ext cx="2930525" cy="3687762"/>
            <a:chOff x="1276" y="1651"/>
            <a:chExt cx="1846" cy="2323"/>
          </a:xfrm>
        </p:grpSpPr>
        <p:sp>
          <p:nvSpPr>
            <p:cNvPr id="121924" name="Oval 68"/>
            <p:cNvSpPr>
              <a:spLocks noChangeArrowheads="1"/>
            </p:cNvSpPr>
            <p:nvPr/>
          </p:nvSpPr>
          <p:spPr bwMode="auto">
            <a:xfrm>
              <a:off x="2401" y="2110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5" name="Oval 69"/>
            <p:cNvSpPr>
              <a:spLocks noChangeArrowheads="1"/>
            </p:cNvSpPr>
            <p:nvPr/>
          </p:nvSpPr>
          <p:spPr bwMode="auto">
            <a:xfrm>
              <a:off x="1746" y="1933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6" name="Oval 70"/>
            <p:cNvSpPr>
              <a:spLocks noChangeArrowheads="1"/>
            </p:cNvSpPr>
            <p:nvPr/>
          </p:nvSpPr>
          <p:spPr bwMode="auto">
            <a:xfrm>
              <a:off x="1458" y="2548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7" name="Oval 71"/>
            <p:cNvSpPr>
              <a:spLocks noChangeArrowheads="1"/>
            </p:cNvSpPr>
            <p:nvPr/>
          </p:nvSpPr>
          <p:spPr bwMode="auto">
            <a:xfrm>
              <a:off x="1276" y="3142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8" name="Oval 72"/>
            <p:cNvSpPr>
              <a:spLocks noChangeArrowheads="1"/>
            </p:cNvSpPr>
            <p:nvPr/>
          </p:nvSpPr>
          <p:spPr bwMode="auto">
            <a:xfrm>
              <a:off x="1589" y="358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9" name="Oval 73"/>
            <p:cNvSpPr>
              <a:spLocks noChangeArrowheads="1"/>
            </p:cNvSpPr>
            <p:nvPr/>
          </p:nvSpPr>
          <p:spPr bwMode="auto">
            <a:xfrm>
              <a:off x="1982" y="3847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0" name="Oval 74"/>
            <p:cNvSpPr>
              <a:spLocks noChangeArrowheads="1"/>
            </p:cNvSpPr>
            <p:nvPr/>
          </p:nvSpPr>
          <p:spPr bwMode="auto">
            <a:xfrm>
              <a:off x="1902" y="296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1" name="Oval 75"/>
            <p:cNvSpPr>
              <a:spLocks noChangeArrowheads="1"/>
            </p:cNvSpPr>
            <p:nvPr/>
          </p:nvSpPr>
          <p:spPr bwMode="auto">
            <a:xfrm>
              <a:off x="2083" y="2467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3" name="Oval 77"/>
            <p:cNvSpPr>
              <a:spLocks noChangeArrowheads="1"/>
            </p:cNvSpPr>
            <p:nvPr/>
          </p:nvSpPr>
          <p:spPr bwMode="auto">
            <a:xfrm>
              <a:off x="2315" y="165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4" name="Oval 78"/>
            <p:cNvSpPr>
              <a:spLocks noChangeArrowheads="1"/>
            </p:cNvSpPr>
            <p:nvPr/>
          </p:nvSpPr>
          <p:spPr bwMode="auto">
            <a:xfrm>
              <a:off x="2995" y="2356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5" name="Oval 79"/>
            <p:cNvSpPr>
              <a:spLocks noChangeArrowheads="1"/>
            </p:cNvSpPr>
            <p:nvPr/>
          </p:nvSpPr>
          <p:spPr bwMode="auto">
            <a:xfrm>
              <a:off x="2627" y="2815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6" name="Oval 80"/>
            <p:cNvSpPr>
              <a:spLocks noChangeArrowheads="1"/>
            </p:cNvSpPr>
            <p:nvPr/>
          </p:nvSpPr>
          <p:spPr bwMode="auto">
            <a:xfrm>
              <a:off x="2401" y="3409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7" name="Oval 81"/>
            <p:cNvSpPr>
              <a:spLocks noChangeArrowheads="1"/>
            </p:cNvSpPr>
            <p:nvPr/>
          </p:nvSpPr>
          <p:spPr bwMode="auto">
            <a:xfrm>
              <a:off x="2889" y="3313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8" name="Oval 82"/>
            <p:cNvSpPr>
              <a:spLocks noChangeArrowheads="1"/>
            </p:cNvSpPr>
            <p:nvPr/>
          </p:nvSpPr>
          <p:spPr bwMode="auto">
            <a:xfrm>
              <a:off x="2763" y="3721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941" name="Freeform 85"/>
          <p:cNvSpPr>
            <a:spLocks/>
          </p:cNvSpPr>
          <p:nvPr/>
        </p:nvSpPr>
        <p:spPr bwMode="auto">
          <a:xfrm>
            <a:off x="3617913" y="3141663"/>
            <a:ext cx="593725" cy="3024187"/>
          </a:xfrm>
          <a:custGeom>
            <a:avLst/>
            <a:gdLst>
              <a:gd name="T0" fmla="*/ 374 w 374"/>
              <a:gd name="T1" fmla="*/ 0 h 1905"/>
              <a:gd name="T2" fmla="*/ 374 w 374"/>
              <a:gd name="T3" fmla="*/ 272 h 1905"/>
              <a:gd name="T4" fmla="*/ 276 w 374"/>
              <a:gd name="T5" fmla="*/ 463 h 1905"/>
              <a:gd name="T6" fmla="*/ 123 w 374"/>
              <a:gd name="T7" fmla="*/ 714 h 1905"/>
              <a:gd name="T8" fmla="*/ 57 w 374"/>
              <a:gd name="T9" fmla="*/ 952 h 1905"/>
              <a:gd name="T10" fmla="*/ 0 w 374"/>
              <a:gd name="T11" fmla="*/ 1319 h 1905"/>
              <a:gd name="T12" fmla="*/ 40 w 374"/>
              <a:gd name="T13" fmla="*/ 1649 h 1905"/>
              <a:gd name="T14" fmla="*/ 102 w 374"/>
              <a:gd name="T15" fmla="*/ 1905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1905">
                <a:moveTo>
                  <a:pt x="374" y="0"/>
                </a:moveTo>
                <a:lnTo>
                  <a:pt x="374" y="272"/>
                </a:lnTo>
                <a:lnTo>
                  <a:pt x="276" y="463"/>
                </a:lnTo>
                <a:lnTo>
                  <a:pt x="123" y="714"/>
                </a:lnTo>
                <a:lnTo>
                  <a:pt x="57" y="952"/>
                </a:lnTo>
                <a:lnTo>
                  <a:pt x="0" y="1319"/>
                </a:lnTo>
                <a:lnTo>
                  <a:pt x="40" y="1649"/>
                </a:lnTo>
                <a:lnTo>
                  <a:pt x="102" y="1905"/>
                </a:ln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1944" name="Group 88"/>
          <p:cNvGrpSpPr>
            <a:grpSpLocks/>
          </p:cNvGrpSpPr>
          <p:nvPr/>
        </p:nvGrpSpPr>
        <p:grpSpPr bwMode="auto">
          <a:xfrm>
            <a:off x="5148263" y="5661025"/>
            <a:ext cx="3421062" cy="720725"/>
            <a:chOff x="2789" y="3430"/>
            <a:chExt cx="2155" cy="454"/>
          </a:xfrm>
        </p:grpSpPr>
        <p:sp>
          <p:nvSpPr>
            <p:cNvPr id="121942" name="Rectangle 86"/>
            <p:cNvSpPr>
              <a:spLocks noChangeArrowheads="1"/>
            </p:cNvSpPr>
            <p:nvPr/>
          </p:nvSpPr>
          <p:spPr bwMode="auto">
            <a:xfrm>
              <a:off x="2789" y="3430"/>
              <a:ext cx="2154" cy="454"/>
            </a:xfrm>
            <a:prstGeom prst="rect">
              <a:avLst/>
            </a:prstGeom>
            <a:solidFill>
              <a:srgbClr val="A2EB65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43" name="Text Box 87"/>
            <p:cNvSpPr txBox="1">
              <a:spLocks noChangeArrowheads="1"/>
            </p:cNvSpPr>
            <p:nvPr/>
          </p:nvSpPr>
          <p:spPr bwMode="auto">
            <a:xfrm>
              <a:off x="2789" y="3450"/>
              <a:ext cx="215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7E56B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2B510B"/>
                  </a:solidFill>
                </a:rPr>
                <a:t>Illustrating Smooth Surfaces</a:t>
              </a:r>
              <a:br>
                <a:rPr lang="de-DE">
                  <a:solidFill>
                    <a:srgbClr val="2B510B"/>
                  </a:solidFill>
                </a:rPr>
              </a:br>
              <a:r>
                <a:rPr lang="de-DE">
                  <a:solidFill>
                    <a:srgbClr val="2B510B"/>
                  </a:solidFill>
                </a:rPr>
                <a:t>[Hertzmann and Zorin 00]</a:t>
              </a:r>
            </a:p>
          </p:txBody>
        </p:sp>
      </p:grpSp>
      <p:pic>
        <p:nvPicPr>
          <p:cNvPr id="121947" name="Picture 91" descr="earedit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948" name="Freeform 92"/>
          <p:cNvSpPr>
            <a:spLocks/>
          </p:cNvSpPr>
          <p:nvPr/>
        </p:nvSpPr>
        <p:spPr bwMode="auto">
          <a:xfrm>
            <a:off x="6443663" y="2540000"/>
            <a:ext cx="1047750" cy="1930400"/>
          </a:xfrm>
          <a:custGeom>
            <a:avLst/>
            <a:gdLst>
              <a:gd name="T0" fmla="*/ 660 w 660"/>
              <a:gd name="T1" fmla="*/ 1216 h 1216"/>
              <a:gd name="T2" fmla="*/ 522 w 660"/>
              <a:gd name="T3" fmla="*/ 1168 h 1216"/>
              <a:gd name="T4" fmla="*/ 387 w 660"/>
              <a:gd name="T5" fmla="*/ 1075 h 1216"/>
              <a:gd name="T6" fmla="*/ 231 w 660"/>
              <a:gd name="T7" fmla="*/ 928 h 1216"/>
              <a:gd name="T8" fmla="*/ 111 w 660"/>
              <a:gd name="T9" fmla="*/ 796 h 1216"/>
              <a:gd name="T10" fmla="*/ 39 w 660"/>
              <a:gd name="T11" fmla="*/ 664 h 1216"/>
              <a:gd name="T12" fmla="*/ 3 w 660"/>
              <a:gd name="T13" fmla="*/ 475 h 1216"/>
              <a:gd name="T14" fmla="*/ 21 w 660"/>
              <a:gd name="T15" fmla="*/ 298 h 1216"/>
              <a:gd name="T16" fmla="*/ 90 w 660"/>
              <a:gd name="T17" fmla="*/ 145 h 1216"/>
              <a:gd name="T18" fmla="*/ 222 w 660"/>
              <a:gd name="T19" fmla="*/ 34 h 1216"/>
              <a:gd name="T20" fmla="*/ 384 w 660"/>
              <a:gd name="T21" fmla="*/ 1 h 1216"/>
              <a:gd name="T22" fmla="*/ 543 w 660"/>
              <a:gd name="T23" fmla="*/ 25 h 1216"/>
              <a:gd name="T24" fmla="*/ 642 w 660"/>
              <a:gd name="T25" fmla="*/ 79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9" name="Oval 93"/>
          <p:cNvSpPr>
            <a:spLocks noChangeArrowheads="1"/>
          </p:cNvSpPr>
          <p:nvPr/>
        </p:nvSpPr>
        <p:spPr bwMode="auto">
          <a:xfrm>
            <a:off x="4111625" y="30305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0" name="Oval 94"/>
          <p:cNvSpPr>
            <a:spLocks noChangeArrowheads="1"/>
          </p:cNvSpPr>
          <p:nvPr/>
        </p:nvSpPr>
        <p:spPr bwMode="auto">
          <a:xfrm>
            <a:off x="4111625" y="3452813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1" name="Oval 95"/>
          <p:cNvSpPr>
            <a:spLocks noChangeArrowheads="1"/>
          </p:cNvSpPr>
          <p:nvPr/>
        </p:nvSpPr>
        <p:spPr bwMode="auto">
          <a:xfrm>
            <a:off x="3967163" y="3760788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2" name="Oval 96"/>
          <p:cNvSpPr>
            <a:spLocks noChangeArrowheads="1"/>
          </p:cNvSpPr>
          <p:nvPr/>
        </p:nvSpPr>
        <p:spPr bwMode="auto">
          <a:xfrm>
            <a:off x="3708400" y="4164013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3" name="Oval 97"/>
          <p:cNvSpPr>
            <a:spLocks noChangeArrowheads="1"/>
          </p:cNvSpPr>
          <p:nvPr/>
        </p:nvSpPr>
        <p:spPr bwMode="auto">
          <a:xfrm>
            <a:off x="3521075" y="5143500"/>
            <a:ext cx="201613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4" name="Oval 98"/>
          <p:cNvSpPr>
            <a:spLocks noChangeArrowheads="1"/>
          </p:cNvSpPr>
          <p:nvPr/>
        </p:nvSpPr>
        <p:spPr bwMode="auto">
          <a:xfrm>
            <a:off x="3582988" y="567531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5" name="Oval 99"/>
          <p:cNvSpPr>
            <a:spLocks noChangeArrowheads="1"/>
          </p:cNvSpPr>
          <p:nvPr/>
        </p:nvSpPr>
        <p:spPr bwMode="auto">
          <a:xfrm>
            <a:off x="3687763" y="605472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956" name="Oval 100"/>
          <p:cNvSpPr>
            <a:spLocks noChangeArrowheads="1"/>
          </p:cNvSpPr>
          <p:nvPr/>
        </p:nvSpPr>
        <p:spPr bwMode="auto">
          <a:xfrm>
            <a:off x="3600450" y="45926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41" grpId="0" animBg="1"/>
      <p:bldP spid="121949" grpId="0" animBg="1"/>
      <p:bldP spid="121950" grpId="0" animBg="1"/>
      <p:bldP spid="121951" grpId="0" animBg="1"/>
      <p:bldP spid="121952" grpId="0" animBg="1"/>
      <p:bldP spid="121953" grpId="0" animBg="1"/>
      <p:bldP spid="121954" grpId="0" animBg="1"/>
      <p:bldP spid="121955" grpId="0" animBg="1"/>
      <p:bldP spid="1219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7488238" y="4400550"/>
            <a:ext cx="423862" cy="647700"/>
            <a:chOff x="4717" y="2863"/>
            <a:chExt cx="267" cy="408"/>
          </a:xfrm>
        </p:grpSpPr>
        <p:sp>
          <p:nvSpPr>
            <p:cNvPr id="95235" name="Rectangle 3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6" name="Text Box 4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1</a:t>
              </a:r>
              <a:endParaRPr lang="de-DE" b="1"/>
            </a:p>
          </p:txBody>
        </p:sp>
      </p:grp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2735263" y="486886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 flipH="1">
            <a:off x="2843213" y="3897313"/>
            <a:ext cx="36512" cy="10795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1042988" y="4652963"/>
            <a:ext cx="201612" cy="201612"/>
          </a:xfrm>
          <a:prstGeom prst="ellipse">
            <a:avLst/>
          </a:prstGeom>
          <a:solidFill>
            <a:srgbClr val="FF0F0F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 flipH="1">
            <a:off x="1150938" y="4292600"/>
            <a:ext cx="180975" cy="4683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0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95261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347663" y="1909763"/>
            <a:ext cx="8415337" cy="4648200"/>
          </a:xfrm>
        </p:spPr>
        <p:txBody>
          <a:bodyPr/>
          <a:lstStyle/>
          <a:p>
            <a:r>
              <a:rPr lang="de-DE" sz="2700"/>
              <a:t>On edge constraints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95262" name="Group 30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5263" name="Group 31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5264" name="Rectangle 32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65" name="Text Box 33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5266" name="Group 34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5267" name="Rectangle 35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68" name="Text Box 36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5269" name="Group 37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5270" name="Rectangle 38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71" name="Text Box 39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95273" name="Line 41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5" name="Oval 43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6" name="Line 44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7" name="Line 45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8" name="Line 46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9" name="Line 47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0" name="Line 48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1" name="Line 49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2" name="Line 50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3" name="Line 51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4" name="Line 52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5" name="Line 53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6" name="Text Box 54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5287" name="Oval 55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8" name="Oval 56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9" name="Oval 57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0" name="Oval 58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1" name="Oval 59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2" name="Text Box 60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94" name="Group 62"/>
          <p:cNvGrpSpPr>
            <a:grpSpLocks/>
          </p:cNvGrpSpPr>
          <p:nvPr/>
        </p:nvGrpSpPr>
        <p:grpSpPr bwMode="auto">
          <a:xfrm>
            <a:off x="4643438" y="4332288"/>
            <a:ext cx="2016125" cy="274637"/>
            <a:chOff x="2925" y="2820"/>
            <a:chExt cx="1270" cy="173"/>
          </a:xfrm>
        </p:grpSpPr>
        <p:sp>
          <p:nvSpPr>
            <p:cNvPr id="95295" name="Rectangle 63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6" name="Rectangle 64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7" name="Text Box 65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5298" name="Group 66"/>
          <p:cNvGrpSpPr>
            <a:grpSpLocks/>
          </p:cNvGrpSpPr>
          <p:nvPr/>
        </p:nvGrpSpPr>
        <p:grpSpPr bwMode="auto">
          <a:xfrm>
            <a:off x="4716463" y="4549775"/>
            <a:ext cx="1944687" cy="274638"/>
            <a:chOff x="2971" y="2957"/>
            <a:chExt cx="1225" cy="173"/>
          </a:xfrm>
        </p:grpSpPr>
        <p:sp>
          <p:nvSpPr>
            <p:cNvPr id="95299" name="Rectangle 67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0" name="Rectangle 68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1" name="Text Box 69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5302" name="Group 70"/>
          <p:cNvGrpSpPr>
            <a:grpSpLocks/>
          </p:cNvGrpSpPr>
          <p:nvPr/>
        </p:nvGrpSpPr>
        <p:grpSpPr bwMode="auto">
          <a:xfrm>
            <a:off x="4716463" y="4772025"/>
            <a:ext cx="1944687" cy="274638"/>
            <a:chOff x="2971" y="3090"/>
            <a:chExt cx="1225" cy="173"/>
          </a:xfrm>
        </p:grpSpPr>
        <p:sp>
          <p:nvSpPr>
            <p:cNvPr id="95303" name="Rectangle 71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4" name="Rectangle 72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5" name="Text Box 73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5306" name="Text Box 74"/>
          <p:cNvSpPr txBox="1">
            <a:spLocks noChangeArrowheads="1"/>
          </p:cNvSpPr>
          <p:nvPr/>
        </p:nvSpPr>
        <p:spPr bwMode="auto">
          <a:xfrm>
            <a:off x="3203575" y="44005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95307" name="Oval 75"/>
          <p:cNvSpPr>
            <a:spLocks noChangeArrowheads="1"/>
          </p:cNvSpPr>
          <p:nvPr/>
        </p:nvSpPr>
        <p:spPr bwMode="auto">
          <a:xfrm>
            <a:off x="3311525" y="4221163"/>
            <a:ext cx="201613" cy="201612"/>
          </a:xfrm>
          <a:prstGeom prst="ellipse">
            <a:avLst/>
          </a:prstGeom>
          <a:solidFill>
            <a:srgbClr val="FF6464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308" name="Text Box 76"/>
          <p:cNvSpPr txBox="1">
            <a:spLocks noChangeArrowheads="1"/>
          </p:cNvSpPr>
          <p:nvPr/>
        </p:nvSpPr>
        <p:spPr bwMode="auto">
          <a:xfrm>
            <a:off x="4319588" y="45386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5309" name="Text Box 77"/>
          <p:cNvSpPr txBox="1">
            <a:spLocks noChangeArrowheads="1"/>
          </p:cNvSpPr>
          <p:nvPr/>
        </p:nvSpPr>
        <p:spPr bwMode="auto">
          <a:xfrm>
            <a:off x="7164388" y="45386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5310" name="Text Box 78"/>
          <p:cNvSpPr txBox="1">
            <a:spLocks noChangeArrowheads="1"/>
          </p:cNvSpPr>
          <p:nvPr/>
        </p:nvSpPr>
        <p:spPr bwMode="auto">
          <a:xfrm>
            <a:off x="1258888" y="4581525"/>
            <a:ext cx="684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800000"/>
                </a:solidFill>
              </a:rPr>
              <a:t>edit</a:t>
            </a:r>
          </a:p>
        </p:txBody>
      </p:sp>
      <p:grpSp>
        <p:nvGrpSpPr>
          <p:cNvPr id="95311" name="Group 79"/>
          <p:cNvGrpSpPr>
            <a:grpSpLocks/>
          </p:cNvGrpSpPr>
          <p:nvPr/>
        </p:nvGrpSpPr>
        <p:grpSpPr bwMode="auto">
          <a:xfrm>
            <a:off x="7488238" y="5081588"/>
            <a:ext cx="423862" cy="647700"/>
            <a:chOff x="4717" y="2863"/>
            <a:chExt cx="267" cy="408"/>
          </a:xfrm>
        </p:grpSpPr>
        <p:sp>
          <p:nvSpPr>
            <p:cNvPr id="95312" name="Rectangle 80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3" name="Text Box 81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2</a:t>
              </a:r>
              <a:endParaRPr lang="de-DE" b="1"/>
            </a:p>
          </p:txBody>
        </p:sp>
      </p:grpSp>
      <p:grpSp>
        <p:nvGrpSpPr>
          <p:cNvPr id="95314" name="Group 82"/>
          <p:cNvGrpSpPr>
            <a:grpSpLocks/>
          </p:cNvGrpSpPr>
          <p:nvPr/>
        </p:nvGrpSpPr>
        <p:grpSpPr bwMode="auto">
          <a:xfrm>
            <a:off x="4643438" y="5013325"/>
            <a:ext cx="2016125" cy="274638"/>
            <a:chOff x="2925" y="2820"/>
            <a:chExt cx="1270" cy="173"/>
          </a:xfrm>
        </p:grpSpPr>
        <p:sp>
          <p:nvSpPr>
            <p:cNvPr id="95315" name="Rectangle 83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F0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6" name="Rectangle 84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0F0F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7" name="Text Box 85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5318" name="Group 86"/>
          <p:cNvGrpSpPr>
            <a:grpSpLocks/>
          </p:cNvGrpSpPr>
          <p:nvPr/>
        </p:nvGrpSpPr>
        <p:grpSpPr bwMode="auto">
          <a:xfrm>
            <a:off x="4716463" y="5230813"/>
            <a:ext cx="1944687" cy="274637"/>
            <a:chOff x="2971" y="2957"/>
            <a:chExt cx="1225" cy="173"/>
          </a:xfrm>
        </p:grpSpPr>
        <p:sp>
          <p:nvSpPr>
            <p:cNvPr id="95319" name="Rectangle 87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0" name="Rectangle 88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1" name="Text Box 89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5322" name="Group 90"/>
          <p:cNvGrpSpPr>
            <a:grpSpLocks/>
          </p:cNvGrpSpPr>
          <p:nvPr/>
        </p:nvGrpSpPr>
        <p:grpSpPr bwMode="auto">
          <a:xfrm>
            <a:off x="4716463" y="5445125"/>
            <a:ext cx="1944687" cy="274638"/>
            <a:chOff x="2971" y="3090"/>
            <a:chExt cx="1225" cy="173"/>
          </a:xfrm>
        </p:grpSpPr>
        <p:sp>
          <p:nvSpPr>
            <p:cNvPr id="95323" name="Rectangle 91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4" name="Rectangle 92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5" name="Text Box 93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5326" name="Text Box 94"/>
          <p:cNvSpPr txBox="1">
            <a:spLocks noChangeArrowheads="1"/>
          </p:cNvSpPr>
          <p:nvPr/>
        </p:nvSpPr>
        <p:spPr bwMode="auto">
          <a:xfrm>
            <a:off x="4319588" y="5222875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800000"/>
                </a:solidFill>
              </a:rPr>
              <a:t>w</a:t>
            </a:r>
            <a:r>
              <a:rPr lang="de-DE" b="1" i="1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95327" name="Text Box 95"/>
          <p:cNvSpPr txBox="1">
            <a:spLocks noChangeArrowheads="1"/>
          </p:cNvSpPr>
          <p:nvPr/>
        </p:nvSpPr>
        <p:spPr bwMode="auto">
          <a:xfrm>
            <a:off x="7164388" y="5222875"/>
            <a:ext cx="54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800000"/>
                </a:solidFill>
              </a:rPr>
              <a:t>w</a:t>
            </a:r>
            <a:r>
              <a:rPr lang="de-DE" b="1" i="1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95328" name="Text Box 96"/>
          <p:cNvSpPr txBox="1">
            <a:spLocks noChangeArrowheads="1"/>
          </p:cNvSpPr>
          <p:nvPr/>
        </p:nvSpPr>
        <p:spPr bwMode="auto">
          <a:xfrm>
            <a:off x="4262438" y="25574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sp>
        <p:nvSpPr>
          <p:cNvPr id="95329" name="Text Box 97"/>
          <p:cNvSpPr txBox="1">
            <a:spLocks noChangeArrowheads="1"/>
          </p:cNvSpPr>
          <p:nvPr/>
        </p:nvSpPr>
        <p:spPr bwMode="auto">
          <a:xfrm>
            <a:off x="7129463" y="25574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sp>
        <p:nvSpPr>
          <p:cNvPr id="95330" name="Oval 98"/>
          <p:cNvSpPr>
            <a:spLocks noChangeArrowheads="1"/>
          </p:cNvSpPr>
          <p:nvPr/>
        </p:nvSpPr>
        <p:spPr bwMode="auto">
          <a:xfrm>
            <a:off x="2771775" y="3789363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331" name="Text Box 99"/>
          <p:cNvSpPr txBox="1">
            <a:spLocks noChangeArrowheads="1"/>
          </p:cNvSpPr>
          <p:nvPr/>
        </p:nvSpPr>
        <p:spPr bwMode="auto">
          <a:xfrm>
            <a:off x="2087563" y="4791075"/>
            <a:ext cx="684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0099"/>
                </a:solidFill>
              </a:rPr>
              <a:t>edit</a:t>
            </a: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187450" y="5337175"/>
            <a:ext cx="2268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>
                <a:solidFill>
                  <a:srgbClr val="000099"/>
                </a:solidFill>
                <a:latin typeface="Symbol" charset="0"/>
              </a:rPr>
              <a:t>l</a:t>
            </a:r>
            <a:r>
              <a:rPr lang="de-DE" sz="2400">
                <a:solidFill>
                  <a:srgbClr val="000099"/>
                </a:solidFill>
              </a:rPr>
              <a:t> </a:t>
            </a:r>
            <a:r>
              <a:rPr lang="de-DE" sz="2400" b="1">
                <a:solidFill>
                  <a:srgbClr val="000099"/>
                </a:solidFill>
              </a:rPr>
              <a:t>x</a:t>
            </a:r>
            <a:r>
              <a:rPr lang="de-DE" sz="2400" i="1" baseline="-25000">
                <a:solidFill>
                  <a:srgbClr val="000099"/>
                </a:solidFill>
              </a:rPr>
              <a:t>i</a:t>
            </a:r>
            <a:r>
              <a:rPr lang="de-DE" sz="2400">
                <a:solidFill>
                  <a:srgbClr val="000099"/>
                </a:solidFill>
              </a:rPr>
              <a:t> + (1-</a:t>
            </a:r>
            <a:r>
              <a:rPr lang="de-DE" sz="2400">
                <a:solidFill>
                  <a:srgbClr val="000099"/>
                </a:solidFill>
                <a:latin typeface="Symbol" charset="0"/>
              </a:rPr>
              <a:t>l</a:t>
            </a:r>
            <a:r>
              <a:rPr lang="de-DE" sz="2400">
                <a:solidFill>
                  <a:srgbClr val="000099"/>
                </a:solidFill>
              </a:rPr>
              <a:t>) </a:t>
            </a:r>
            <a:r>
              <a:rPr lang="de-DE" sz="2400" b="1">
                <a:solidFill>
                  <a:srgbClr val="000099"/>
                </a:solidFill>
              </a:rPr>
              <a:t>x</a:t>
            </a:r>
            <a:r>
              <a:rPr lang="de-DE" sz="2400" i="1" baseline="-25000">
                <a:solidFill>
                  <a:srgbClr val="000099"/>
                </a:solidFill>
              </a:rPr>
              <a:t>j</a:t>
            </a:r>
          </a:p>
        </p:txBody>
      </p:sp>
      <p:grpSp>
        <p:nvGrpSpPr>
          <p:cNvPr id="95333" name="Group 101"/>
          <p:cNvGrpSpPr>
            <a:grpSpLocks/>
          </p:cNvGrpSpPr>
          <p:nvPr/>
        </p:nvGrpSpPr>
        <p:grpSpPr bwMode="auto">
          <a:xfrm>
            <a:off x="7488238" y="5770563"/>
            <a:ext cx="423862" cy="647700"/>
            <a:chOff x="4717" y="2863"/>
            <a:chExt cx="267" cy="408"/>
          </a:xfrm>
        </p:grpSpPr>
        <p:sp>
          <p:nvSpPr>
            <p:cNvPr id="95334" name="Rectangle 102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B1E5CB"/>
            </a:solidFill>
            <a:ln w="254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35" name="Text Box 103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3</a:t>
              </a:r>
              <a:endParaRPr lang="de-DE" b="1"/>
            </a:p>
          </p:txBody>
        </p:sp>
      </p:grpSp>
      <p:sp>
        <p:nvSpPr>
          <p:cNvPr id="95336" name="Text Box 104"/>
          <p:cNvSpPr txBox="1">
            <a:spLocks noChangeArrowheads="1"/>
          </p:cNvSpPr>
          <p:nvPr/>
        </p:nvSpPr>
        <p:spPr bwMode="auto">
          <a:xfrm>
            <a:off x="4319588" y="59118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000099"/>
                </a:solidFill>
              </a:rPr>
              <a:t>w</a:t>
            </a:r>
            <a:r>
              <a:rPr lang="de-DE" b="1" i="1" baseline="-2500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95337" name="Text Box 105"/>
          <p:cNvSpPr txBox="1">
            <a:spLocks noChangeArrowheads="1"/>
          </p:cNvSpPr>
          <p:nvPr/>
        </p:nvSpPr>
        <p:spPr bwMode="auto">
          <a:xfrm>
            <a:off x="7164388" y="5911850"/>
            <a:ext cx="54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000099"/>
                </a:solidFill>
              </a:rPr>
              <a:t>w</a:t>
            </a:r>
            <a:r>
              <a:rPr lang="de-DE" b="1" i="1" baseline="-25000">
                <a:solidFill>
                  <a:srgbClr val="000099"/>
                </a:solidFill>
              </a:rPr>
              <a:t>3</a:t>
            </a:r>
          </a:p>
        </p:txBody>
      </p:sp>
      <p:grpSp>
        <p:nvGrpSpPr>
          <p:cNvPr id="95338" name="Group 106"/>
          <p:cNvGrpSpPr>
            <a:grpSpLocks/>
          </p:cNvGrpSpPr>
          <p:nvPr/>
        </p:nvGrpSpPr>
        <p:grpSpPr bwMode="auto">
          <a:xfrm>
            <a:off x="4643438" y="5702300"/>
            <a:ext cx="2016125" cy="285750"/>
            <a:chOff x="2925" y="3592"/>
            <a:chExt cx="1270" cy="180"/>
          </a:xfrm>
        </p:grpSpPr>
        <p:grpSp>
          <p:nvGrpSpPr>
            <p:cNvPr id="95339" name="Group 107"/>
            <p:cNvGrpSpPr>
              <a:grpSpLocks/>
            </p:cNvGrpSpPr>
            <p:nvPr/>
          </p:nvGrpSpPr>
          <p:grpSpPr bwMode="auto">
            <a:xfrm>
              <a:off x="2925" y="3592"/>
              <a:ext cx="1270" cy="173"/>
              <a:chOff x="2925" y="2820"/>
              <a:chExt cx="1270" cy="173"/>
            </a:xfrm>
          </p:grpSpPr>
          <p:sp>
            <p:nvSpPr>
              <p:cNvPr id="95340" name="Rectangle 108"/>
              <p:cNvSpPr>
                <a:spLocks noChangeArrowheads="1"/>
              </p:cNvSpPr>
              <p:nvPr/>
            </p:nvSpPr>
            <p:spPr bwMode="auto">
              <a:xfrm>
                <a:off x="2970" y="2861"/>
                <a:ext cx="1225" cy="115"/>
              </a:xfrm>
              <a:prstGeom prst="rect">
                <a:avLst/>
              </a:prstGeom>
              <a:noFill/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F0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41" name="Rectangle 109"/>
              <p:cNvSpPr>
                <a:spLocks noChangeArrowheads="1"/>
              </p:cNvSpPr>
              <p:nvPr/>
            </p:nvSpPr>
            <p:spPr bwMode="auto">
              <a:xfrm>
                <a:off x="2970" y="2863"/>
                <a:ext cx="404" cy="115"/>
              </a:xfrm>
              <a:prstGeom prst="rect">
                <a:avLst/>
              </a:prstGeom>
              <a:solidFill>
                <a:srgbClr val="B1E5CB"/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42" name="Text Box 110"/>
              <p:cNvSpPr txBox="1">
                <a:spLocks noChangeArrowheads="1"/>
              </p:cNvSpPr>
              <p:nvPr/>
            </p:nvSpPr>
            <p:spPr bwMode="auto">
              <a:xfrm>
                <a:off x="2925" y="2820"/>
                <a:ext cx="20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>
                    <a:latin typeface="Symbol" charset="0"/>
                  </a:rPr>
                  <a:t>l</a:t>
                </a:r>
              </a:p>
            </p:txBody>
          </p:sp>
        </p:grpSp>
        <p:sp>
          <p:nvSpPr>
            <p:cNvPr id="95343" name="Text Box 111"/>
            <p:cNvSpPr txBox="1">
              <a:spLocks noChangeArrowheads="1"/>
            </p:cNvSpPr>
            <p:nvPr/>
          </p:nvSpPr>
          <p:spPr bwMode="auto">
            <a:xfrm>
              <a:off x="3134" y="3599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1-</a:t>
              </a:r>
              <a:r>
                <a:rPr lang="de-DE" sz="1200" b="1">
                  <a:latin typeface="Symbol" charset="0"/>
                </a:rPr>
                <a:t>l</a:t>
              </a:r>
            </a:p>
          </p:txBody>
        </p:sp>
      </p:grpSp>
      <p:grpSp>
        <p:nvGrpSpPr>
          <p:cNvPr id="95344" name="Group 112"/>
          <p:cNvGrpSpPr>
            <a:grpSpLocks/>
          </p:cNvGrpSpPr>
          <p:nvPr/>
        </p:nvGrpSpPr>
        <p:grpSpPr bwMode="auto">
          <a:xfrm>
            <a:off x="4716463" y="5919788"/>
            <a:ext cx="1944687" cy="280987"/>
            <a:chOff x="2971" y="3729"/>
            <a:chExt cx="1225" cy="177"/>
          </a:xfrm>
        </p:grpSpPr>
        <p:grpSp>
          <p:nvGrpSpPr>
            <p:cNvPr id="95345" name="Group 113"/>
            <p:cNvGrpSpPr>
              <a:grpSpLocks/>
            </p:cNvGrpSpPr>
            <p:nvPr/>
          </p:nvGrpSpPr>
          <p:grpSpPr bwMode="auto">
            <a:xfrm>
              <a:off x="2971" y="3729"/>
              <a:ext cx="1225" cy="173"/>
              <a:chOff x="2971" y="2957"/>
              <a:chExt cx="1225" cy="173"/>
            </a:xfrm>
          </p:grpSpPr>
          <p:sp>
            <p:nvSpPr>
              <p:cNvPr id="95346" name="Rectangle 114"/>
              <p:cNvSpPr>
                <a:spLocks noChangeArrowheads="1"/>
              </p:cNvSpPr>
              <p:nvPr/>
            </p:nvSpPr>
            <p:spPr bwMode="auto">
              <a:xfrm>
                <a:off x="2971" y="2998"/>
                <a:ext cx="1225" cy="115"/>
              </a:xfrm>
              <a:prstGeom prst="rect">
                <a:avLst/>
              </a:prstGeom>
              <a:noFill/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47" name="Rectangle 115"/>
              <p:cNvSpPr>
                <a:spLocks noChangeArrowheads="1"/>
              </p:cNvSpPr>
              <p:nvPr/>
            </p:nvSpPr>
            <p:spPr bwMode="auto">
              <a:xfrm>
                <a:off x="3372" y="2998"/>
                <a:ext cx="404" cy="115"/>
              </a:xfrm>
              <a:prstGeom prst="rect">
                <a:avLst/>
              </a:prstGeom>
              <a:solidFill>
                <a:srgbClr val="B1E5CB"/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48" name="Text Box 116"/>
              <p:cNvSpPr txBox="1">
                <a:spLocks noChangeArrowheads="1"/>
              </p:cNvSpPr>
              <p:nvPr/>
            </p:nvSpPr>
            <p:spPr bwMode="auto">
              <a:xfrm>
                <a:off x="3334" y="2957"/>
                <a:ext cx="20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>
                    <a:latin typeface="Symbol" charset="0"/>
                  </a:rPr>
                  <a:t>l</a:t>
                </a:r>
              </a:p>
            </p:txBody>
          </p:sp>
        </p:grpSp>
        <p:sp>
          <p:nvSpPr>
            <p:cNvPr id="95349" name="Text Box 117"/>
            <p:cNvSpPr txBox="1">
              <a:spLocks noChangeArrowheads="1"/>
            </p:cNvSpPr>
            <p:nvPr/>
          </p:nvSpPr>
          <p:spPr bwMode="auto">
            <a:xfrm>
              <a:off x="3538" y="3733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1-</a:t>
              </a:r>
              <a:r>
                <a:rPr lang="de-DE" sz="1200" b="1">
                  <a:latin typeface="Symbol" charset="0"/>
                </a:rPr>
                <a:t>l</a:t>
              </a:r>
            </a:p>
          </p:txBody>
        </p:sp>
      </p:grpSp>
      <p:grpSp>
        <p:nvGrpSpPr>
          <p:cNvPr id="95350" name="Group 118"/>
          <p:cNvGrpSpPr>
            <a:grpSpLocks/>
          </p:cNvGrpSpPr>
          <p:nvPr/>
        </p:nvGrpSpPr>
        <p:grpSpPr bwMode="auto">
          <a:xfrm>
            <a:off x="4716463" y="6134100"/>
            <a:ext cx="2016125" cy="282575"/>
            <a:chOff x="2971" y="3864"/>
            <a:chExt cx="1270" cy="178"/>
          </a:xfrm>
        </p:grpSpPr>
        <p:grpSp>
          <p:nvGrpSpPr>
            <p:cNvPr id="95351" name="Group 119"/>
            <p:cNvGrpSpPr>
              <a:grpSpLocks/>
            </p:cNvGrpSpPr>
            <p:nvPr/>
          </p:nvGrpSpPr>
          <p:grpSpPr bwMode="auto">
            <a:xfrm>
              <a:off x="2971" y="3864"/>
              <a:ext cx="1225" cy="173"/>
              <a:chOff x="2971" y="3090"/>
              <a:chExt cx="1225" cy="173"/>
            </a:xfrm>
          </p:grpSpPr>
          <p:sp>
            <p:nvSpPr>
              <p:cNvPr id="95352" name="Rectangle 120"/>
              <p:cNvSpPr>
                <a:spLocks noChangeArrowheads="1"/>
              </p:cNvSpPr>
              <p:nvPr/>
            </p:nvSpPr>
            <p:spPr bwMode="auto">
              <a:xfrm>
                <a:off x="2971" y="3135"/>
                <a:ext cx="1225" cy="115"/>
              </a:xfrm>
              <a:prstGeom prst="rect">
                <a:avLst/>
              </a:prstGeom>
              <a:noFill/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53" name="Rectangle 121"/>
              <p:cNvSpPr>
                <a:spLocks noChangeArrowheads="1"/>
              </p:cNvSpPr>
              <p:nvPr/>
            </p:nvSpPr>
            <p:spPr bwMode="auto">
              <a:xfrm>
                <a:off x="3791" y="3134"/>
                <a:ext cx="404" cy="115"/>
              </a:xfrm>
              <a:prstGeom prst="rect">
                <a:avLst/>
              </a:prstGeom>
              <a:solidFill>
                <a:srgbClr val="B1E5CB"/>
              </a:solidFill>
              <a:ln w="25400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54" name="Text Box 122"/>
              <p:cNvSpPr txBox="1">
                <a:spLocks noChangeArrowheads="1"/>
              </p:cNvSpPr>
              <p:nvPr/>
            </p:nvSpPr>
            <p:spPr bwMode="auto">
              <a:xfrm>
                <a:off x="3755" y="3090"/>
                <a:ext cx="20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>
                    <a:latin typeface="Symbol" charset="0"/>
                  </a:rPr>
                  <a:t>l</a:t>
                </a:r>
              </a:p>
            </p:txBody>
          </p:sp>
        </p:grpSp>
        <p:sp>
          <p:nvSpPr>
            <p:cNvPr id="95355" name="Text Box 123"/>
            <p:cNvSpPr txBox="1">
              <a:spLocks noChangeArrowheads="1"/>
            </p:cNvSpPr>
            <p:nvPr/>
          </p:nvSpPr>
          <p:spPr bwMode="auto">
            <a:xfrm>
              <a:off x="3969" y="3869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1-</a:t>
              </a:r>
              <a:r>
                <a:rPr lang="de-DE" sz="1200" b="1">
                  <a:latin typeface="Symbol" charset="0"/>
                </a:rPr>
                <a:t>l</a:t>
              </a:r>
            </a:p>
          </p:txBody>
        </p:sp>
      </p:grpSp>
      <p:grpSp>
        <p:nvGrpSpPr>
          <p:cNvPr id="95356" name="Group 124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2971" y="1525"/>
            <a:chExt cx="1225" cy="1225"/>
          </a:xfrm>
        </p:grpSpPr>
        <p:sp>
          <p:nvSpPr>
            <p:cNvPr id="95357" name="Rectangle 125"/>
            <p:cNvSpPr>
              <a:spLocks noChangeArrowheads="1"/>
            </p:cNvSpPr>
            <p:nvPr/>
          </p:nvSpPr>
          <p:spPr bwMode="auto">
            <a:xfrm>
              <a:off x="2971" y="1525"/>
              <a:ext cx="1224" cy="1225"/>
            </a:xfrm>
            <a:prstGeom prst="rect">
              <a:avLst/>
            </a:prstGeom>
            <a:solidFill>
              <a:srgbClr val="99CC00"/>
            </a:solidFill>
            <a:ln w="25400">
              <a:solidFill>
                <a:srgbClr val="648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58" name="Rectangle 126"/>
            <p:cNvSpPr>
              <a:spLocks noChangeArrowheads="1"/>
            </p:cNvSpPr>
            <p:nvPr/>
          </p:nvSpPr>
          <p:spPr bwMode="auto">
            <a:xfrm>
              <a:off x="2971" y="1525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5359" name="Group 127"/>
            <p:cNvGrpSpPr>
              <a:grpSpLocks/>
            </p:cNvGrpSpPr>
            <p:nvPr/>
          </p:nvGrpSpPr>
          <p:grpSpPr bwMode="auto">
            <a:xfrm>
              <a:off x="2971" y="1525"/>
              <a:ext cx="408" cy="408"/>
              <a:chOff x="2971" y="1525"/>
              <a:chExt cx="408" cy="408"/>
            </a:xfrm>
          </p:grpSpPr>
          <p:sp>
            <p:nvSpPr>
              <p:cNvPr id="95360" name="Rectangle 128"/>
              <p:cNvSpPr>
                <a:spLocks noChangeArrowheads="1"/>
              </p:cNvSpPr>
              <p:nvPr/>
            </p:nvSpPr>
            <p:spPr bwMode="auto">
              <a:xfrm>
                <a:off x="2971" y="1525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61" name="Text Box 129"/>
              <p:cNvSpPr txBox="1">
                <a:spLocks noChangeArrowheads="1"/>
              </p:cNvSpPr>
              <p:nvPr/>
            </p:nvSpPr>
            <p:spPr bwMode="auto">
              <a:xfrm>
                <a:off x="2993" y="161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5362" name="Group 130"/>
            <p:cNvGrpSpPr>
              <a:grpSpLocks/>
            </p:cNvGrpSpPr>
            <p:nvPr/>
          </p:nvGrpSpPr>
          <p:grpSpPr bwMode="auto">
            <a:xfrm>
              <a:off x="3379" y="1934"/>
              <a:ext cx="408" cy="408"/>
              <a:chOff x="3379" y="1934"/>
              <a:chExt cx="408" cy="408"/>
            </a:xfrm>
          </p:grpSpPr>
          <p:sp>
            <p:nvSpPr>
              <p:cNvPr id="95363" name="Rectangle 131"/>
              <p:cNvSpPr>
                <a:spLocks noChangeArrowheads="1"/>
              </p:cNvSpPr>
              <p:nvPr/>
            </p:nvSpPr>
            <p:spPr bwMode="auto">
              <a:xfrm>
                <a:off x="3379" y="1934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64" name="Text Box 132"/>
              <p:cNvSpPr txBox="1">
                <a:spLocks noChangeArrowheads="1"/>
              </p:cNvSpPr>
              <p:nvPr/>
            </p:nvSpPr>
            <p:spPr bwMode="auto">
              <a:xfrm>
                <a:off x="3402" y="202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5365" name="Group 133"/>
            <p:cNvGrpSpPr>
              <a:grpSpLocks/>
            </p:cNvGrpSpPr>
            <p:nvPr/>
          </p:nvGrpSpPr>
          <p:grpSpPr bwMode="auto">
            <a:xfrm>
              <a:off x="3788" y="2342"/>
              <a:ext cx="408" cy="408"/>
              <a:chOff x="3788" y="2342"/>
              <a:chExt cx="408" cy="408"/>
            </a:xfrm>
          </p:grpSpPr>
          <p:sp>
            <p:nvSpPr>
              <p:cNvPr id="95366" name="Rectangle 134"/>
              <p:cNvSpPr>
                <a:spLocks noChangeArrowheads="1"/>
              </p:cNvSpPr>
              <p:nvPr/>
            </p:nvSpPr>
            <p:spPr bwMode="auto">
              <a:xfrm>
                <a:off x="3788" y="2342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67" name="Text Box 135"/>
              <p:cNvSpPr txBox="1">
                <a:spLocks noChangeArrowheads="1"/>
              </p:cNvSpPr>
              <p:nvPr/>
            </p:nvSpPr>
            <p:spPr bwMode="auto">
              <a:xfrm>
                <a:off x="3810" y="242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sp>
          <p:nvSpPr>
            <p:cNvPr id="95368" name="Text Box 136"/>
            <p:cNvSpPr txBox="1">
              <a:spLocks noChangeArrowheads="1"/>
            </p:cNvSpPr>
            <p:nvPr/>
          </p:nvSpPr>
          <p:spPr bwMode="auto">
            <a:xfrm>
              <a:off x="3810" y="161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  <p:sp>
          <p:nvSpPr>
            <p:cNvPr id="95369" name="Text Box 137"/>
            <p:cNvSpPr txBox="1">
              <a:spLocks noChangeArrowheads="1"/>
            </p:cNvSpPr>
            <p:nvPr/>
          </p:nvSpPr>
          <p:spPr bwMode="auto">
            <a:xfrm>
              <a:off x="2993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95370" name="Group 138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95371" name="Rectangle 139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72" name="Text Box 140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5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animBg="1"/>
      <p:bldP spid="95238" grpId="0" animBg="1"/>
      <p:bldP spid="95239" grpId="0" animBg="1"/>
      <p:bldP spid="95240" grpId="0" animBg="1"/>
      <p:bldP spid="95241" grpId="0" animBg="1"/>
      <p:bldP spid="95261" grpId="0" build="p"/>
      <p:bldP spid="95273" grpId="0" animBg="1"/>
      <p:bldP spid="95275" grpId="0" animBg="1"/>
      <p:bldP spid="95276" grpId="0" animBg="1"/>
      <p:bldP spid="95277" grpId="0" animBg="1"/>
      <p:bldP spid="95278" grpId="0" animBg="1"/>
      <p:bldP spid="95279" grpId="0" animBg="1"/>
      <p:bldP spid="95280" grpId="0" animBg="1"/>
      <p:bldP spid="95281" grpId="0" animBg="1"/>
      <p:bldP spid="95282" grpId="0" animBg="1"/>
      <p:bldP spid="95283" grpId="0" animBg="1"/>
      <p:bldP spid="95284" grpId="0" animBg="1"/>
      <p:bldP spid="95285" grpId="0" animBg="1"/>
      <p:bldP spid="95286" grpId="0"/>
      <p:bldP spid="95287" grpId="0" animBg="1"/>
      <p:bldP spid="95288" grpId="0" animBg="1"/>
      <p:bldP spid="95289" grpId="0" animBg="1"/>
      <p:bldP spid="95290" grpId="0" animBg="1"/>
      <p:bldP spid="95291" grpId="0" animBg="1"/>
      <p:bldP spid="95292" grpId="0"/>
      <p:bldP spid="95293" grpId="0" animBg="1"/>
      <p:bldP spid="95306" grpId="0"/>
      <p:bldP spid="95307" grpId="0" animBg="1"/>
      <p:bldP spid="95308" grpId="0"/>
      <p:bldP spid="95309" grpId="0"/>
      <p:bldP spid="95310" grpId="0"/>
      <p:bldP spid="95326" grpId="0"/>
      <p:bldP spid="95327" grpId="0"/>
      <p:bldP spid="95328" grpId="0"/>
      <p:bldP spid="95329" grpId="0"/>
      <p:bldP spid="95330" grpId="0" animBg="1"/>
      <p:bldP spid="95331" grpId="0"/>
      <p:bldP spid="95332" grpId="0"/>
      <p:bldP spid="95336" grpId="0"/>
      <p:bldP spid="953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camliproi_nosk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46450"/>
            <a:ext cx="5776913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de-DE" sz="2700"/>
              <a:t>Approximate sketching</a:t>
            </a:r>
          </a:p>
          <a:p>
            <a:pPr lvl="1"/>
            <a:r>
              <a:rPr lang="de-DE" sz="2200"/>
              <a:t>Balance weighting between detail and positional constraints</a:t>
            </a: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5853113" y="3962400"/>
            <a:ext cx="1263650" cy="1746250"/>
          </a:xfrm>
          <a:custGeom>
            <a:avLst/>
            <a:gdLst>
              <a:gd name="T0" fmla="*/ 0 w 796"/>
              <a:gd name="T1" fmla="*/ 0 h 1100"/>
              <a:gd name="T2" fmla="*/ 174 w 796"/>
              <a:gd name="T3" fmla="*/ 72 h 1100"/>
              <a:gd name="T4" fmla="*/ 327 w 796"/>
              <a:gd name="T5" fmla="*/ 171 h 1100"/>
              <a:gd name="T6" fmla="*/ 390 w 796"/>
              <a:gd name="T7" fmla="*/ 240 h 1100"/>
              <a:gd name="T8" fmla="*/ 513 w 796"/>
              <a:gd name="T9" fmla="*/ 327 h 1100"/>
              <a:gd name="T10" fmla="*/ 570 w 796"/>
              <a:gd name="T11" fmla="*/ 372 h 1100"/>
              <a:gd name="T12" fmla="*/ 582 w 796"/>
              <a:gd name="T13" fmla="*/ 417 h 1100"/>
              <a:gd name="T14" fmla="*/ 558 w 796"/>
              <a:gd name="T15" fmla="*/ 456 h 1100"/>
              <a:gd name="T16" fmla="*/ 597 w 796"/>
              <a:gd name="T17" fmla="*/ 555 h 1100"/>
              <a:gd name="T18" fmla="*/ 645 w 796"/>
              <a:gd name="T19" fmla="*/ 696 h 1100"/>
              <a:gd name="T20" fmla="*/ 693 w 796"/>
              <a:gd name="T21" fmla="*/ 855 h 1100"/>
              <a:gd name="T22" fmla="*/ 747 w 796"/>
              <a:gd name="T23" fmla="*/ 966 h 1100"/>
              <a:gd name="T24" fmla="*/ 792 w 796"/>
              <a:gd name="T25" fmla="*/ 1032 h 1100"/>
              <a:gd name="T26" fmla="*/ 774 w 796"/>
              <a:gd name="T27" fmla="*/ 1092 h 1100"/>
              <a:gd name="T28" fmla="*/ 693 w 796"/>
              <a:gd name="T29" fmla="*/ 1083 h 1100"/>
              <a:gd name="T30" fmla="*/ 627 w 796"/>
              <a:gd name="T31" fmla="*/ 1047 h 1100"/>
              <a:gd name="T32" fmla="*/ 522 w 796"/>
              <a:gd name="T33" fmla="*/ 981 h 1100"/>
              <a:gd name="T34" fmla="*/ 375 w 796"/>
              <a:gd name="T35" fmla="*/ 903 h 1100"/>
              <a:gd name="T36" fmla="*/ 222 w 796"/>
              <a:gd name="T37" fmla="*/ 840 h 1100"/>
              <a:gd name="T38" fmla="*/ 174 w 796"/>
              <a:gd name="T39" fmla="*/ 813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96" h="1100">
                <a:moveTo>
                  <a:pt x="0" y="0"/>
                </a:moveTo>
                <a:cubicBezTo>
                  <a:pt x="60" y="22"/>
                  <a:pt x="120" y="44"/>
                  <a:pt x="174" y="72"/>
                </a:cubicBezTo>
                <a:cubicBezTo>
                  <a:pt x="228" y="100"/>
                  <a:pt x="291" y="143"/>
                  <a:pt x="327" y="171"/>
                </a:cubicBezTo>
                <a:cubicBezTo>
                  <a:pt x="363" y="199"/>
                  <a:pt x="359" y="214"/>
                  <a:pt x="390" y="240"/>
                </a:cubicBezTo>
                <a:cubicBezTo>
                  <a:pt x="421" y="266"/>
                  <a:pt x="483" y="305"/>
                  <a:pt x="513" y="327"/>
                </a:cubicBezTo>
                <a:cubicBezTo>
                  <a:pt x="543" y="349"/>
                  <a:pt x="559" y="357"/>
                  <a:pt x="570" y="372"/>
                </a:cubicBezTo>
                <a:cubicBezTo>
                  <a:pt x="581" y="387"/>
                  <a:pt x="584" y="403"/>
                  <a:pt x="582" y="417"/>
                </a:cubicBezTo>
                <a:cubicBezTo>
                  <a:pt x="580" y="431"/>
                  <a:pt x="555" y="433"/>
                  <a:pt x="558" y="456"/>
                </a:cubicBezTo>
                <a:cubicBezTo>
                  <a:pt x="561" y="479"/>
                  <a:pt x="582" y="515"/>
                  <a:pt x="597" y="555"/>
                </a:cubicBezTo>
                <a:cubicBezTo>
                  <a:pt x="612" y="595"/>
                  <a:pt x="629" y="646"/>
                  <a:pt x="645" y="696"/>
                </a:cubicBezTo>
                <a:cubicBezTo>
                  <a:pt x="661" y="746"/>
                  <a:pt x="676" y="810"/>
                  <a:pt x="693" y="855"/>
                </a:cubicBezTo>
                <a:cubicBezTo>
                  <a:pt x="710" y="900"/>
                  <a:pt x="731" y="937"/>
                  <a:pt x="747" y="966"/>
                </a:cubicBezTo>
                <a:cubicBezTo>
                  <a:pt x="763" y="995"/>
                  <a:pt x="788" y="1011"/>
                  <a:pt x="792" y="1032"/>
                </a:cubicBezTo>
                <a:cubicBezTo>
                  <a:pt x="796" y="1053"/>
                  <a:pt x="790" y="1084"/>
                  <a:pt x="774" y="1092"/>
                </a:cubicBezTo>
                <a:cubicBezTo>
                  <a:pt x="758" y="1100"/>
                  <a:pt x="717" y="1090"/>
                  <a:pt x="693" y="1083"/>
                </a:cubicBezTo>
                <a:cubicBezTo>
                  <a:pt x="669" y="1076"/>
                  <a:pt x="656" y="1064"/>
                  <a:pt x="627" y="1047"/>
                </a:cubicBezTo>
                <a:cubicBezTo>
                  <a:pt x="598" y="1030"/>
                  <a:pt x="564" y="1005"/>
                  <a:pt x="522" y="981"/>
                </a:cubicBezTo>
                <a:cubicBezTo>
                  <a:pt x="480" y="957"/>
                  <a:pt x="425" y="926"/>
                  <a:pt x="375" y="903"/>
                </a:cubicBezTo>
                <a:cubicBezTo>
                  <a:pt x="325" y="880"/>
                  <a:pt x="255" y="855"/>
                  <a:pt x="222" y="840"/>
                </a:cubicBezTo>
                <a:cubicBezTo>
                  <a:pt x="189" y="825"/>
                  <a:pt x="181" y="819"/>
                  <a:pt x="174" y="81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3" name="Freeform 11"/>
          <p:cNvSpPr>
            <a:spLocks/>
          </p:cNvSpPr>
          <p:nvPr/>
        </p:nvSpPr>
        <p:spPr bwMode="auto">
          <a:xfrm>
            <a:off x="5946775" y="3481388"/>
            <a:ext cx="1055688" cy="387350"/>
          </a:xfrm>
          <a:custGeom>
            <a:avLst/>
            <a:gdLst>
              <a:gd name="T0" fmla="*/ 0 w 665"/>
              <a:gd name="T1" fmla="*/ 244 h 244"/>
              <a:gd name="T2" fmla="*/ 271 w 665"/>
              <a:gd name="T3" fmla="*/ 91 h 244"/>
              <a:gd name="T4" fmla="*/ 512 w 665"/>
              <a:gd name="T5" fmla="*/ 2 h 244"/>
              <a:gd name="T6" fmla="*/ 665 w 665"/>
              <a:gd name="T7" fmla="*/ 101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5" h="244">
                <a:moveTo>
                  <a:pt x="0" y="244"/>
                </a:moveTo>
                <a:cubicBezTo>
                  <a:pt x="45" y="219"/>
                  <a:pt x="186" y="131"/>
                  <a:pt x="271" y="91"/>
                </a:cubicBezTo>
                <a:cubicBezTo>
                  <a:pt x="356" y="51"/>
                  <a:pt x="446" y="0"/>
                  <a:pt x="512" y="2"/>
                </a:cubicBezTo>
                <a:cubicBezTo>
                  <a:pt x="578" y="4"/>
                  <a:pt x="633" y="81"/>
                  <a:pt x="665" y="101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Freeform 12"/>
          <p:cNvSpPr>
            <a:spLocks/>
          </p:cNvSpPr>
          <p:nvPr/>
        </p:nvSpPr>
        <p:spPr bwMode="auto">
          <a:xfrm>
            <a:off x="7002463" y="3641725"/>
            <a:ext cx="541337" cy="1141413"/>
          </a:xfrm>
          <a:custGeom>
            <a:avLst/>
            <a:gdLst>
              <a:gd name="T0" fmla="*/ 0 w 287"/>
              <a:gd name="T1" fmla="*/ 0 h 655"/>
              <a:gd name="T2" fmla="*/ 84 w 287"/>
              <a:gd name="T3" fmla="*/ 89 h 655"/>
              <a:gd name="T4" fmla="*/ 227 w 287"/>
              <a:gd name="T5" fmla="*/ 310 h 655"/>
              <a:gd name="T6" fmla="*/ 286 w 287"/>
              <a:gd name="T7" fmla="*/ 522 h 655"/>
              <a:gd name="T8" fmla="*/ 236 w 287"/>
              <a:gd name="T9" fmla="*/ 655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655">
                <a:moveTo>
                  <a:pt x="0" y="0"/>
                </a:moveTo>
                <a:cubicBezTo>
                  <a:pt x="14" y="15"/>
                  <a:pt x="46" y="37"/>
                  <a:pt x="84" y="89"/>
                </a:cubicBezTo>
                <a:cubicBezTo>
                  <a:pt x="122" y="141"/>
                  <a:pt x="193" y="238"/>
                  <a:pt x="227" y="310"/>
                </a:cubicBezTo>
                <a:cubicBezTo>
                  <a:pt x="261" y="382"/>
                  <a:pt x="285" y="465"/>
                  <a:pt x="286" y="522"/>
                </a:cubicBezTo>
                <a:cubicBezTo>
                  <a:pt x="287" y="579"/>
                  <a:pt x="246" y="634"/>
                  <a:pt x="236" y="655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Freeform 13"/>
          <p:cNvSpPr>
            <a:spLocks/>
          </p:cNvSpPr>
          <p:nvPr/>
        </p:nvSpPr>
        <p:spPr bwMode="auto">
          <a:xfrm>
            <a:off x="6259513" y="4752975"/>
            <a:ext cx="1208087" cy="498475"/>
          </a:xfrm>
          <a:custGeom>
            <a:avLst/>
            <a:gdLst>
              <a:gd name="T0" fmla="*/ 761 w 761"/>
              <a:gd name="T1" fmla="*/ 0 h 314"/>
              <a:gd name="T2" fmla="*/ 653 w 761"/>
              <a:gd name="T3" fmla="*/ 123 h 314"/>
              <a:gd name="T4" fmla="*/ 422 w 761"/>
              <a:gd name="T5" fmla="*/ 256 h 314"/>
              <a:gd name="T6" fmla="*/ 0 w 761"/>
              <a:gd name="T7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1" h="314">
                <a:moveTo>
                  <a:pt x="761" y="0"/>
                </a:moveTo>
                <a:cubicBezTo>
                  <a:pt x="743" y="21"/>
                  <a:pt x="709" y="80"/>
                  <a:pt x="653" y="123"/>
                </a:cubicBezTo>
                <a:cubicBezTo>
                  <a:pt x="597" y="166"/>
                  <a:pt x="531" y="224"/>
                  <a:pt x="422" y="256"/>
                </a:cubicBezTo>
                <a:cubicBezTo>
                  <a:pt x="313" y="288"/>
                  <a:pt x="88" y="302"/>
                  <a:pt x="0" y="314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  <p:bldP spid="100358" grpId="0" animBg="1"/>
      <p:bldP spid="100363" grpId="0" animBg="1"/>
      <p:bldP spid="100364" grpId="0" animBg="1"/>
      <p:bldP spid="1003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 descr="camlip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46450"/>
            <a:ext cx="5776913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90" name="Freeform 14"/>
          <p:cNvSpPr>
            <a:spLocks/>
          </p:cNvSpPr>
          <p:nvPr/>
        </p:nvSpPr>
        <p:spPr bwMode="auto">
          <a:xfrm>
            <a:off x="5946775" y="3481388"/>
            <a:ext cx="1055688" cy="387350"/>
          </a:xfrm>
          <a:custGeom>
            <a:avLst/>
            <a:gdLst>
              <a:gd name="T0" fmla="*/ 0 w 665"/>
              <a:gd name="T1" fmla="*/ 244 h 244"/>
              <a:gd name="T2" fmla="*/ 271 w 665"/>
              <a:gd name="T3" fmla="*/ 91 h 244"/>
              <a:gd name="T4" fmla="*/ 512 w 665"/>
              <a:gd name="T5" fmla="*/ 2 h 244"/>
              <a:gd name="T6" fmla="*/ 665 w 665"/>
              <a:gd name="T7" fmla="*/ 101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5" h="244">
                <a:moveTo>
                  <a:pt x="0" y="244"/>
                </a:moveTo>
                <a:cubicBezTo>
                  <a:pt x="45" y="219"/>
                  <a:pt x="186" y="131"/>
                  <a:pt x="271" y="91"/>
                </a:cubicBezTo>
                <a:cubicBezTo>
                  <a:pt x="356" y="51"/>
                  <a:pt x="446" y="0"/>
                  <a:pt x="512" y="2"/>
                </a:cubicBezTo>
                <a:cubicBezTo>
                  <a:pt x="578" y="4"/>
                  <a:pt x="633" y="81"/>
                  <a:pt x="665" y="101"/>
                </a:cubicBezTo>
              </a:path>
            </a:pathLst>
          </a:custGeom>
          <a:noFill/>
          <a:ln w="50800">
            <a:solidFill>
              <a:srgbClr val="8FFF8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Silhouette Sketching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de-DE" sz="2700"/>
              <a:t>Approximate sketching</a:t>
            </a:r>
          </a:p>
          <a:p>
            <a:pPr lvl="1"/>
            <a:r>
              <a:rPr lang="de-DE" sz="2200"/>
              <a:t>Balance weighting between detail and positional constraints</a:t>
            </a:r>
          </a:p>
        </p:txBody>
      </p:sp>
      <p:sp>
        <p:nvSpPr>
          <p:cNvPr id="126991" name="Freeform 15"/>
          <p:cNvSpPr>
            <a:spLocks/>
          </p:cNvSpPr>
          <p:nvPr/>
        </p:nvSpPr>
        <p:spPr bwMode="auto">
          <a:xfrm>
            <a:off x="7002463" y="3641725"/>
            <a:ext cx="541337" cy="1141413"/>
          </a:xfrm>
          <a:custGeom>
            <a:avLst/>
            <a:gdLst>
              <a:gd name="T0" fmla="*/ 0 w 287"/>
              <a:gd name="T1" fmla="*/ 0 h 655"/>
              <a:gd name="T2" fmla="*/ 84 w 287"/>
              <a:gd name="T3" fmla="*/ 89 h 655"/>
              <a:gd name="T4" fmla="*/ 227 w 287"/>
              <a:gd name="T5" fmla="*/ 310 h 655"/>
              <a:gd name="T6" fmla="*/ 286 w 287"/>
              <a:gd name="T7" fmla="*/ 522 h 655"/>
              <a:gd name="T8" fmla="*/ 236 w 287"/>
              <a:gd name="T9" fmla="*/ 655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655">
                <a:moveTo>
                  <a:pt x="0" y="0"/>
                </a:moveTo>
                <a:cubicBezTo>
                  <a:pt x="14" y="15"/>
                  <a:pt x="46" y="37"/>
                  <a:pt x="84" y="89"/>
                </a:cubicBezTo>
                <a:cubicBezTo>
                  <a:pt x="122" y="141"/>
                  <a:pt x="193" y="238"/>
                  <a:pt x="227" y="310"/>
                </a:cubicBezTo>
                <a:cubicBezTo>
                  <a:pt x="261" y="382"/>
                  <a:pt x="285" y="465"/>
                  <a:pt x="286" y="522"/>
                </a:cubicBezTo>
                <a:cubicBezTo>
                  <a:pt x="287" y="579"/>
                  <a:pt x="246" y="634"/>
                  <a:pt x="236" y="655"/>
                </a:cubicBezTo>
              </a:path>
            </a:pathLst>
          </a:custGeom>
          <a:noFill/>
          <a:ln w="50800">
            <a:solidFill>
              <a:srgbClr val="8FFF8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2" name="Freeform 16"/>
          <p:cNvSpPr>
            <a:spLocks/>
          </p:cNvSpPr>
          <p:nvPr/>
        </p:nvSpPr>
        <p:spPr bwMode="auto">
          <a:xfrm>
            <a:off x="6259513" y="4752975"/>
            <a:ext cx="1208087" cy="498475"/>
          </a:xfrm>
          <a:custGeom>
            <a:avLst/>
            <a:gdLst>
              <a:gd name="T0" fmla="*/ 761 w 761"/>
              <a:gd name="T1" fmla="*/ 0 h 314"/>
              <a:gd name="T2" fmla="*/ 653 w 761"/>
              <a:gd name="T3" fmla="*/ 123 h 314"/>
              <a:gd name="T4" fmla="*/ 422 w 761"/>
              <a:gd name="T5" fmla="*/ 256 h 314"/>
              <a:gd name="T6" fmla="*/ 0 w 761"/>
              <a:gd name="T7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1" h="314">
                <a:moveTo>
                  <a:pt x="761" y="0"/>
                </a:moveTo>
                <a:cubicBezTo>
                  <a:pt x="743" y="21"/>
                  <a:pt x="709" y="80"/>
                  <a:pt x="653" y="123"/>
                </a:cubicBezTo>
                <a:cubicBezTo>
                  <a:pt x="597" y="166"/>
                  <a:pt x="531" y="224"/>
                  <a:pt x="422" y="256"/>
                </a:cubicBezTo>
                <a:cubicBezTo>
                  <a:pt x="313" y="288"/>
                  <a:pt x="88" y="302"/>
                  <a:pt x="0" y="314"/>
                </a:cubicBezTo>
              </a:path>
            </a:pathLst>
          </a:custGeom>
          <a:noFill/>
          <a:ln w="50800">
            <a:solidFill>
              <a:srgbClr val="8FFF8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0" grpId="0" animBg="1"/>
      <p:bldP spid="126991" grpId="0" animBg="1"/>
      <p:bldP spid="1269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08175"/>
            <a:ext cx="8415337" cy="4648200"/>
          </a:xfrm>
        </p:spPr>
        <p:txBody>
          <a:bodyPr/>
          <a:lstStyle/>
          <a:p>
            <a:r>
              <a:rPr lang="de-DE" sz="2700"/>
              <a:t>We wish to influence (discrete) differential properties of the mesh for </a:t>
            </a:r>
            <a:r>
              <a:rPr lang="de-DE" sz="2700" b="1">
                <a:solidFill>
                  <a:srgbClr val="FF9900"/>
                </a:solidFill>
              </a:rPr>
              <a:t>arbitrary</a:t>
            </a:r>
            <a:r>
              <a:rPr lang="de-DE" sz="2700"/>
              <a:t> sketches</a:t>
            </a:r>
          </a:p>
          <a:p>
            <a:r>
              <a:rPr lang="de-DE" sz="2700"/>
              <a:t>Possible solution</a:t>
            </a:r>
          </a:p>
          <a:p>
            <a:pPr lvl="1"/>
            <a:r>
              <a:rPr lang="de-DE" sz="2200"/>
              <a:t>Cut existing polygons along the sketch and add new edges</a:t>
            </a:r>
          </a:p>
          <a:p>
            <a:pPr lvl="1">
              <a:buFont typeface="Arial" charset="0"/>
              <a:buNone/>
            </a:pPr>
            <a:endParaRPr lang="de-DE" sz="2200"/>
          </a:p>
          <a:p>
            <a:r>
              <a:rPr lang="de-DE" sz="2700"/>
              <a:t>Our solution</a:t>
            </a:r>
          </a:p>
          <a:p>
            <a:pPr lvl="1"/>
            <a:r>
              <a:rPr lang="de-DE" sz="2200"/>
              <a:t>Adjust mesh </a:t>
            </a:r>
            <a:r>
              <a:rPr lang="de-DE" sz="2200" b="1">
                <a:solidFill>
                  <a:srgbClr val="FF9900"/>
                </a:solidFill>
              </a:rPr>
              <a:t>geometry </a:t>
            </a:r>
            <a:r>
              <a:rPr lang="de-DE" sz="2200">
                <a:solidFill>
                  <a:schemeClr val="tx1"/>
                </a:solidFill>
              </a:rPr>
              <a:t>to lie under the sketch (as seen from the camera), while preserving mesh </a:t>
            </a:r>
            <a:r>
              <a:rPr lang="de-DE" sz="2200" b="1">
                <a:solidFill>
                  <a:srgbClr val="FF9900"/>
                </a:solidFill>
              </a:rPr>
              <a:t>topology</a:t>
            </a:r>
            <a:r>
              <a:rPr lang="de-DE" sz="2200">
                <a:solidFill>
                  <a:schemeClr val="tx1"/>
                </a:solidFill>
              </a:rPr>
              <a:t> and ensuring well shaped triangles</a:t>
            </a:r>
          </a:p>
        </p:txBody>
      </p:sp>
      <p:grpSp>
        <p:nvGrpSpPr>
          <p:cNvPr id="81162" name="Group 266"/>
          <p:cNvGrpSpPr>
            <a:grpSpLocks/>
          </p:cNvGrpSpPr>
          <p:nvPr/>
        </p:nvGrpSpPr>
        <p:grpSpPr bwMode="auto">
          <a:xfrm>
            <a:off x="5868988" y="4192588"/>
            <a:ext cx="1755775" cy="992187"/>
            <a:chOff x="3697" y="2641"/>
            <a:chExt cx="1106" cy="625"/>
          </a:xfrm>
        </p:grpSpPr>
        <p:sp>
          <p:nvSpPr>
            <p:cNvPr id="81159" name="Line 263"/>
            <p:cNvSpPr>
              <a:spLocks noChangeShapeType="1"/>
            </p:cNvSpPr>
            <p:nvPr/>
          </p:nvSpPr>
          <p:spPr bwMode="auto">
            <a:xfrm>
              <a:off x="3697" y="3074"/>
              <a:ext cx="97" cy="192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6" name="Line 260"/>
            <p:cNvSpPr>
              <a:spLocks noChangeShapeType="1"/>
            </p:cNvSpPr>
            <p:nvPr/>
          </p:nvSpPr>
          <p:spPr bwMode="auto">
            <a:xfrm>
              <a:off x="3842" y="2641"/>
              <a:ext cx="48" cy="144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3" name="Line 257"/>
            <p:cNvSpPr>
              <a:spLocks noChangeShapeType="1"/>
            </p:cNvSpPr>
            <p:nvPr/>
          </p:nvSpPr>
          <p:spPr bwMode="auto">
            <a:xfrm>
              <a:off x="4755" y="2641"/>
              <a:ext cx="48" cy="144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0" name="Line 254"/>
            <p:cNvSpPr>
              <a:spLocks noChangeShapeType="1"/>
            </p:cNvSpPr>
            <p:nvPr/>
          </p:nvSpPr>
          <p:spPr bwMode="auto">
            <a:xfrm>
              <a:off x="4611" y="3074"/>
              <a:ext cx="48" cy="144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37" name="Line 241"/>
            <p:cNvSpPr>
              <a:spLocks noChangeShapeType="1"/>
            </p:cNvSpPr>
            <p:nvPr/>
          </p:nvSpPr>
          <p:spPr bwMode="auto">
            <a:xfrm flipH="1">
              <a:off x="4371" y="2641"/>
              <a:ext cx="48" cy="144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55" name="Line 159"/>
            <p:cNvSpPr>
              <a:spLocks noChangeShapeType="1"/>
            </p:cNvSpPr>
            <p:nvPr/>
          </p:nvSpPr>
          <p:spPr bwMode="auto">
            <a:xfrm flipH="1">
              <a:off x="4082" y="3074"/>
              <a:ext cx="48" cy="192"/>
            </a:xfrm>
            <a:prstGeom prst="line">
              <a:avLst/>
            </a:prstGeom>
            <a:noFill/>
            <a:ln w="38100" cap="rnd">
              <a:solidFill>
                <a:srgbClr val="9595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161" name="Group 265"/>
          <p:cNvGrpSpPr>
            <a:grpSpLocks/>
          </p:cNvGrpSpPr>
          <p:nvPr/>
        </p:nvGrpSpPr>
        <p:grpSpPr bwMode="auto">
          <a:xfrm>
            <a:off x="5668963" y="4402138"/>
            <a:ext cx="2108200" cy="477837"/>
            <a:chOff x="3571" y="2773"/>
            <a:chExt cx="1328" cy="301"/>
          </a:xfrm>
        </p:grpSpPr>
        <p:sp>
          <p:nvSpPr>
            <p:cNvPr id="81157" name="Line 261"/>
            <p:cNvSpPr>
              <a:spLocks noChangeShapeType="1"/>
            </p:cNvSpPr>
            <p:nvPr/>
          </p:nvSpPr>
          <p:spPr bwMode="auto">
            <a:xfrm flipH="1">
              <a:off x="3697" y="2941"/>
              <a:ext cx="109" cy="133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8" name="Line 262"/>
            <p:cNvSpPr>
              <a:spLocks noChangeShapeType="1"/>
            </p:cNvSpPr>
            <p:nvPr/>
          </p:nvSpPr>
          <p:spPr bwMode="auto">
            <a:xfrm>
              <a:off x="3571" y="2923"/>
              <a:ext cx="126" cy="151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5" name="Line 259"/>
            <p:cNvSpPr>
              <a:spLocks noChangeShapeType="1"/>
            </p:cNvSpPr>
            <p:nvPr/>
          </p:nvSpPr>
          <p:spPr bwMode="auto">
            <a:xfrm>
              <a:off x="3890" y="2785"/>
              <a:ext cx="144" cy="9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4" name="Line 258"/>
            <p:cNvSpPr>
              <a:spLocks noChangeShapeType="1"/>
            </p:cNvSpPr>
            <p:nvPr/>
          </p:nvSpPr>
          <p:spPr bwMode="auto">
            <a:xfrm flipH="1">
              <a:off x="3805" y="2785"/>
              <a:ext cx="85" cy="163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2" name="Line 256"/>
            <p:cNvSpPr>
              <a:spLocks noChangeShapeType="1"/>
            </p:cNvSpPr>
            <p:nvPr/>
          </p:nvSpPr>
          <p:spPr bwMode="auto">
            <a:xfrm>
              <a:off x="4803" y="2773"/>
              <a:ext cx="96" cy="18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51" name="Line 255"/>
            <p:cNvSpPr>
              <a:spLocks noChangeShapeType="1"/>
            </p:cNvSpPr>
            <p:nvPr/>
          </p:nvSpPr>
          <p:spPr bwMode="auto">
            <a:xfrm flipV="1">
              <a:off x="4731" y="2785"/>
              <a:ext cx="72" cy="180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48" name="Line 252"/>
            <p:cNvSpPr>
              <a:spLocks noChangeShapeType="1"/>
            </p:cNvSpPr>
            <p:nvPr/>
          </p:nvSpPr>
          <p:spPr bwMode="auto">
            <a:xfrm>
              <a:off x="4479" y="2947"/>
              <a:ext cx="132" cy="127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49" name="Line 253"/>
            <p:cNvSpPr>
              <a:spLocks noChangeShapeType="1"/>
            </p:cNvSpPr>
            <p:nvPr/>
          </p:nvSpPr>
          <p:spPr bwMode="auto">
            <a:xfrm flipH="1">
              <a:off x="4611" y="2971"/>
              <a:ext cx="132" cy="103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36" name="Line 240"/>
            <p:cNvSpPr>
              <a:spLocks noChangeShapeType="1"/>
            </p:cNvSpPr>
            <p:nvPr/>
          </p:nvSpPr>
          <p:spPr bwMode="auto">
            <a:xfrm flipH="1">
              <a:off x="4216" y="2785"/>
              <a:ext cx="155" cy="90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35" name="Line 239"/>
            <p:cNvSpPr>
              <a:spLocks noChangeShapeType="1"/>
            </p:cNvSpPr>
            <p:nvPr/>
          </p:nvSpPr>
          <p:spPr bwMode="auto">
            <a:xfrm>
              <a:off x="4371" y="2785"/>
              <a:ext cx="107" cy="144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67" name="Line 171"/>
            <p:cNvSpPr>
              <a:spLocks noChangeShapeType="1"/>
            </p:cNvSpPr>
            <p:nvPr/>
          </p:nvSpPr>
          <p:spPr bwMode="auto">
            <a:xfrm>
              <a:off x="4057" y="2888"/>
              <a:ext cx="73" cy="175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68" name="Line 172"/>
            <p:cNvSpPr>
              <a:spLocks noChangeShapeType="1"/>
            </p:cNvSpPr>
            <p:nvPr/>
          </p:nvSpPr>
          <p:spPr bwMode="auto">
            <a:xfrm flipH="1">
              <a:off x="4130" y="2879"/>
              <a:ext cx="85" cy="195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038" name="Group 142"/>
          <p:cNvGrpSpPr>
            <a:grpSpLocks/>
          </p:cNvGrpSpPr>
          <p:nvPr/>
        </p:nvGrpSpPr>
        <p:grpSpPr bwMode="auto">
          <a:xfrm>
            <a:off x="1544638" y="4267200"/>
            <a:ext cx="2112962" cy="144463"/>
            <a:chOff x="3569" y="2688"/>
            <a:chExt cx="1331" cy="91"/>
          </a:xfrm>
        </p:grpSpPr>
        <p:sp>
          <p:nvSpPr>
            <p:cNvPr id="81026" name="Line 130"/>
            <p:cNvSpPr>
              <a:spLocks noChangeShapeType="1"/>
            </p:cNvSpPr>
            <p:nvPr/>
          </p:nvSpPr>
          <p:spPr bwMode="auto">
            <a:xfrm flipH="1">
              <a:off x="3805" y="2694"/>
              <a:ext cx="243" cy="59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27" name="Line 131"/>
            <p:cNvSpPr>
              <a:spLocks noChangeShapeType="1"/>
            </p:cNvSpPr>
            <p:nvPr/>
          </p:nvSpPr>
          <p:spPr bwMode="auto">
            <a:xfrm flipH="1" flipV="1">
              <a:off x="4040" y="2694"/>
              <a:ext cx="182" cy="2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28" name="Line 132"/>
            <p:cNvSpPr>
              <a:spLocks noChangeShapeType="1"/>
            </p:cNvSpPr>
            <p:nvPr/>
          </p:nvSpPr>
          <p:spPr bwMode="auto">
            <a:xfrm>
              <a:off x="4220" y="2688"/>
              <a:ext cx="259" cy="65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29" name="Line 133"/>
            <p:cNvSpPr>
              <a:spLocks noChangeShapeType="1"/>
            </p:cNvSpPr>
            <p:nvPr/>
          </p:nvSpPr>
          <p:spPr bwMode="auto">
            <a:xfrm>
              <a:off x="4473" y="2750"/>
              <a:ext cx="262" cy="2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0" name="Line 134"/>
            <p:cNvSpPr>
              <a:spLocks noChangeShapeType="1"/>
            </p:cNvSpPr>
            <p:nvPr/>
          </p:nvSpPr>
          <p:spPr bwMode="auto">
            <a:xfrm flipH="1" flipV="1">
              <a:off x="4739" y="2774"/>
              <a:ext cx="161" cy="5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25" name="Line 129"/>
            <p:cNvSpPr>
              <a:spLocks noChangeShapeType="1"/>
            </p:cNvSpPr>
            <p:nvPr/>
          </p:nvSpPr>
          <p:spPr bwMode="auto">
            <a:xfrm flipH="1" flipV="1">
              <a:off x="3569" y="2738"/>
              <a:ext cx="235" cy="21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039" name="Group 143"/>
          <p:cNvGrpSpPr>
            <a:grpSpLocks/>
          </p:cNvGrpSpPr>
          <p:nvPr/>
        </p:nvGrpSpPr>
        <p:grpSpPr bwMode="auto">
          <a:xfrm>
            <a:off x="1062038" y="4116388"/>
            <a:ext cx="3140075" cy="457200"/>
            <a:chOff x="3265" y="2593"/>
            <a:chExt cx="1978" cy="288"/>
          </a:xfrm>
        </p:grpSpPr>
        <p:sp>
          <p:nvSpPr>
            <p:cNvPr id="81037" name="Line 141"/>
            <p:cNvSpPr>
              <a:spLocks noChangeShapeType="1"/>
            </p:cNvSpPr>
            <p:nvPr/>
          </p:nvSpPr>
          <p:spPr bwMode="auto">
            <a:xfrm>
              <a:off x="4611" y="2593"/>
              <a:ext cx="288" cy="192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6" name="Line 140"/>
            <p:cNvSpPr>
              <a:spLocks noChangeShapeType="1"/>
            </p:cNvSpPr>
            <p:nvPr/>
          </p:nvSpPr>
          <p:spPr bwMode="auto">
            <a:xfrm flipV="1">
              <a:off x="4371" y="2791"/>
              <a:ext cx="367" cy="90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5" name="Line 139"/>
            <p:cNvSpPr>
              <a:spLocks noChangeShapeType="1"/>
            </p:cNvSpPr>
            <p:nvPr/>
          </p:nvSpPr>
          <p:spPr bwMode="auto">
            <a:xfrm flipH="1">
              <a:off x="4226" y="2593"/>
              <a:ext cx="385" cy="9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4" name="Line 138"/>
            <p:cNvSpPr>
              <a:spLocks noChangeShapeType="1"/>
            </p:cNvSpPr>
            <p:nvPr/>
          </p:nvSpPr>
          <p:spPr bwMode="auto">
            <a:xfrm>
              <a:off x="4034" y="2689"/>
              <a:ext cx="337" cy="192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3" name="Line 137"/>
            <p:cNvSpPr>
              <a:spLocks noChangeShapeType="1"/>
            </p:cNvSpPr>
            <p:nvPr/>
          </p:nvSpPr>
          <p:spPr bwMode="auto">
            <a:xfrm flipH="1" flipV="1">
              <a:off x="3697" y="2593"/>
              <a:ext cx="337" cy="9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2" name="Line 136"/>
            <p:cNvSpPr>
              <a:spLocks noChangeShapeType="1"/>
            </p:cNvSpPr>
            <p:nvPr/>
          </p:nvSpPr>
          <p:spPr bwMode="auto">
            <a:xfrm>
              <a:off x="3552" y="2735"/>
              <a:ext cx="338" cy="146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31" name="Line 135"/>
            <p:cNvSpPr>
              <a:spLocks noChangeShapeType="1"/>
            </p:cNvSpPr>
            <p:nvPr/>
          </p:nvSpPr>
          <p:spPr bwMode="auto">
            <a:xfrm flipH="1" flipV="1">
              <a:off x="4898" y="2774"/>
              <a:ext cx="345" cy="103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24" name="Line 128"/>
            <p:cNvSpPr>
              <a:spLocks noChangeShapeType="1"/>
            </p:cNvSpPr>
            <p:nvPr/>
          </p:nvSpPr>
          <p:spPr bwMode="auto">
            <a:xfrm flipH="1" flipV="1">
              <a:off x="3265" y="2593"/>
              <a:ext cx="306" cy="140"/>
            </a:xfrm>
            <a:prstGeom prst="line">
              <a:avLst/>
            </a:prstGeom>
            <a:noFill/>
            <a:ln w="38100">
              <a:solidFill>
                <a:srgbClr val="9595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Sketching </a:t>
            </a:r>
          </a:p>
        </p:txBody>
      </p:sp>
      <p:grpSp>
        <p:nvGrpSpPr>
          <p:cNvPr id="80945" name="Group 49"/>
          <p:cNvGrpSpPr>
            <a:grpSpLocks/>
          </p:cNvGrpSpPr>
          <p:nvPr/>
        </p:nvGrpSpPr>
        <p:grpSpPr bwMode="auto">
          <a:xfrm>
            <a:off x="5106988" y="2971800"/>
            <a:ext cx="3282950" cy="609600"/>
            <a:chOff x="3168" y="1872"/>
            <a:chExt cx="2068" cy="384"/>
          </a:xfrm>
        </p:grpSpPr>
        <p:grpSp>
          <p:nvGrpSpPr>
            <p:cNvPr id="80941" name="Group 45"/>
            <p:cNvGrpSpPr>
              <a:grpSpLocks/>
            </p:cNvGrpSpPr>
            <p:nvPr/>
          </p:nvGrpSpPr>
          <p:grpSpPr bwMode="auto">
            <a:xfrm>
              <a:off x="4755" y="1920"/>
              <a:ext cx="481" cy="336"/>
              <a:chOff x="3409" y="1920"/>
              <a:chExt cx="481" cy="336"/>
            </a:xfrm>
          </p:grpSpPr>
          <p:sp>
            <p:nvSpPr>
              <p:cNvPr id="80942" name="Line 46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3" name="Line 47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4" name="Oval 48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37" name="Group 41"/>
            <p:cNvGrpSpPr>
              <a:grpSpLocks/>
            </p:cNvGrpSpPr>
            <p:nvPr/>
          </p:nvGrpSpPr>
          <p:grpSpPr bwMode="auto">
            <a:xfrm>
              <a:off x="4563" y="1872"/>
              <a:ext cx="481" cy="336"/>
              <a:chOff x="3649" y="1872"/>
              <a:chExt cx="481" cy="336"/>
            </a:xfrm>
          </p:grpSpPr>
          <p:sp>
            <p:nvSpPr>
              <p:cNvPr id="80938" name="Line 42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9" name="Line 43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0" name="Oval 44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33" name="Group 37"/>
            <p:cNvGrpSpPr>
              <a:grpSpLocks/>
            </p:cNvGrpSpPr>
            <p:nvPr/>
          </p:nvGrpSpPr>
          <p:grpSpPr bwMode="auto">
            <a:xfrm>
              <a:off x="4322" y="1920"/>
              <a:ext cx="481" cy="336"/>
              <a:chOff x="3409" y="1920"/>
              <a:chExt cx="481" cy="336"/>
            </a:xfrm>
          </p:grpSpPr>
          <p:sp>
            <p:nvSpPr>
              <p:cNvPr id="80934" name="Line 38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5" name="Line 39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6" name="Oval 40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28" name="Group 32"/>
            <p:cNvGrpSpPr>
              <a:grpSpLocks/>
            </p:cNvGrpSpPr>
            <p:nvPr/>
          </p:nvGrpSpPr>
          <p:grpSpPr bwMode="auto">
            <a:xfrm>
              <a:off x="4130" y="1872"/>
              <a:ext cx="481" cy="336"/>
              <a:chOff x="3649" y="1872"/>
              <a:chExt cx="481" cy="336"/>
            </a:xfrm>
          </p:grpSpPr>
          <p:sp>
            <p:nvSpPr>
              <p:cNvPr id="80929" name="Line 33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0" name="Line 34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1" name="Oval 35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16" name="Line 20"/>
            <p:cNvSpPr>
              <a:spLocks noChangeShapeType="1"/>
            </p:cNvSpPr>
            <p:nvPr/>
          </p:nvSpPr>
          <p:spPr bwMode="auto">
            <a:xfrm flipH="1" flipV="1">
              <a:off x="3842" y="2208"/>
              <a:ext cx="48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8" name="Line 12"/>
            <p:cNvSpPr>
              <a:spLocks noChangeShapeType="1"/>
            </p:cNvSpPr>
            <p:nvPr/>
          </p:nvSpPr>
          <p:spPr bwMode="auto">
            <a:xfrm flipH="1" flipV="1">
              <a:off x="4082" y="1920"/>
              <a:ext cx="24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1" name="Oval 15"/>
            <p:cNvSpPr>
              <a:spLocks noChangeArrowheads="1"/>
            </p:cNvSpPr>
            <p:nvPr/>
          </p:nvSpPr>
          <p:spPr bwMode="auto">
            <a:xfrm>
              <a:off x="4274" y="2160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927" name="Group 31"/>
            <p:cNvGrpSpPr>
              <a:grpSpLocks/>
            </p:cNvGrpSpPr>
            <p:nvPr/>
          </p:nvGrpSpPr>
          <p:grpSpPr bwMode="auto">
            <a:xfrm>
              <a:off x="3649" y="1872"/>
              <a:ext cx="481" cy="336"/>
              <a:chOff x="3649" y="1872"/>
              <a:chExt cx="481" cy="336"/>
            </a:xfrm>
          </p:grpSpPr>
          <p:sp>
            <p:nvSpPr>
              <p:cNvPr id="80907" name="Line 11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8" name="Line 22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5" name="Oval 19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20" name="Line 24"/>
            <p:cNvSpPr>
              <a:spLocks noChangeShapeType="1"/>
            </p:cNvSpPr>
            <p:nvPr/>
          </p:nvSpPr>
          <p:spPr bwMode="auto">
            <a:xfrm flipH="1">
              <a:off x="3409" y="1920"/>
              <a:ext cx="24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Line 27"/>
            <p:cNvSpPr>
              <a:spLocks noChangeShapeType="1"/>
            </p:cNvSpPr>
            <p:nvPr/>
          </p:nvSpPr>
          <p:spPr bwMode="auto">
            <a:xfrm flipH="1" flipV="1">
              <a:off x="3217" y="1920"/>
              <a:ext cx="191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Line 28"/>
            <p:cNvSpPr>
              <a:spLocks noChangeShapeType="1"/>
            </p:cNvSpPr>
            <p:nvPr/>
          </p:nvSpPr>
          <p:spPr bwMode="auto">
            <a:xfrm flipV="1">
              <a:off x="3217" y="1920"/>
              <a:ext cx="43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32" name="Group 36"/>
            <p:cNvGrpSpPr>
              <a:grpSpLocks/>
            </p:cNvGrpSpPr>
            <p:nvPr/>
          </p:nvGrpSpPr>
          <p:grpSpPr bwMode="auto">
            <a:xfrm>
              <a:off x="3409" y="1920"/>
              <a:ext cx="481" cy="336"/>
              <a:chOff x="3409" y="1920"/>
              <a:chExt cx="481" cy="336"/>
            </a:xfrm>
          </p:grpSpPr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5" name="Line 29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12" name="Oval 16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26" name="Oval 30"/>
            <p:cNvSpPr>
              <a:spLocks noChangeArrowheads="1"/>
            </p:cNvSpPr>
            <p:nvPr/>
          </p:nvSpPr>
          <p:spPr bwMode="auto">
            <a:xfrm>
              <a:off x="3168" y="1872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Oval 25"/>
            <p:cNvSpPr>
              <a:spLocks noChangeArrowheads="1"/>
            </p:cNvSpPr>
            <p:nvPr/>
          </p:nvSpPr>
          <p:spPr bwMode="auto">
            <a:xfrm>
              <a:off x="3361" y="2160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>
              <a:off x="3601" y="1872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984250" y="4040188"/>
            <a:ext cx="3282950" cy="609600"/>
            <a:chOff x="3168" y="1872"/>
            <a:chExt cx="2068" cy="384"/>
          </a:xfrm>
        </p:grpSpPr>
        <p:grpSp>
          <p:nvGrpSpPr>
            <p:cNvPr id="80947" name="Group 51"/>
            <p:cNvGrpSpPr>
              <a:grpSpLocks/>
            </p:cNvGrpSpPr>
            <p:nvPr/>
          </p:nvGrpSpPr>
          <p:grpSpPr bwMode="auto">
            <a:xfrm>
              <a:off x="4755" y="1920"/>
              <a:ext cx="481" cy="336"/>
              <a:chOff x="3409" y="1920"/>
              <a:chExt cx="481" cy="336"/>
            </a:xfrm>
          </p:grpSpPr>
          <p:sp>
            <p:nvSpPr>
              <p:cNvPr id="80948" name="Line 52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9" name="Line 53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0" name="Oval 54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1" name="Group 55"/>
            <p:cNvGrpSpPr>
              <a:grpSpLocks/>
            </p:cNvGrpSpPr>
            <p:nvPr/>
          </p:nvGrpSpPr>
          <p:grpSpPr bwMode="auto">
            <a:xfrm>
              <a:off x="4563" y="1872"/>
              <a:ext cx="481" cy="336"/>
              <a:chOff x="3649" y="1872"/>
              <a:chExt cx="481" cy="336"/>
            </a:xfrm>
          </p:grpSpPr>
          <p:sp>
            <p:nvSpPr>
              <p:cNvPr id="80952" name="Line 56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3" name="Line 57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4" name="Oval 58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5" name="Group 59"/>
            <p:cNvGrpSpPr>
              <a:grpSpLocks/>
            </p:cNvGrpSpPr>
            <p:nvPr/>
          </p:nvGrpSpPr>
          <p:grpSpPr bwMode="auto">
            <a:xfrm>
              <a:off x="4322" y="1920"/>
              <a:ext cx="481" cy="336"/>
              <a:chOff x="3409" y="1920"/>
              <a:chExt cx="481" cy="336"/>
            </a:xfrm>
          </p:grpSpPr>
          <p:sp>
            <p:nvSpPr>
              <p:cNvPr id="80956" name="Line 60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7" name="Line 61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58" name="Oval 62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9" name="Group 63"/>
            <p:cNvGrpSpPr>
              <a:grpSpLocks/>
            </p:cNvGrpSpPr>
            <p:nvPr/>
          </p:nvGrpSpPr>
          <p:grpSpPr bwMode="auto">
            <a:xfrm>
              <a:off x="4130" y="1872"/>
              <a:ext cx="481" cy="336"/>
              <a:chOff x="3649" y="1872"/>
              <a:chExt cx="481" cy="336"/>
            </a:xfrm>
          </p:grpSpPr>
          <p:sp>
            <p:nvSpPr>
              <p:cNvPr id="80960" name="Line 64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1" name="Line 65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2" name="Oval 66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63" name="Line 67"/>
            <p:cNvSpPr>
              <a:spLocks noChangeShapeType="1"/>
            </p:cNvSpPr>
            <p:nvPr/>
          </p:nvSpPr>
          <p:spPr bwMode="auto">
            <a:xfrm flipH="1" flipV="1">
              <a:off x="3842" y="2208"/>
              <a:ext cx="48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4" name="Line 68"/>
            <p:cNvSpPr>
              <a:spLocks noChangeShapeType="1"/>
            </p:cNvSpPr>
            <p:nvPr/>
          </p:nvSpPr>
          <p:spPr bwMode="auto">
            <a:xfrm flipH="1" flipV="1">
              <a:off x="4082" y="1920"/>
              <a:ext cx="24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>
              <a:off x="4274" y="2160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966" name="Group 70"/>
            <p:cNvGrpSpPr>
              <a:grpSpLocks/>
            </p:cNvGrpSpPr>
            <p:nvPr/>
          </p:nvGrpSpPr>
          <p:grpSpPr bwMode="auto">
            <a:xfrm>
              <a:off x="3649" y="1872"/>
              <a:ext cx="481" cy="336"/>
              <a:chOff x="3649" y="1872"/>
              <a:chExt cx="481" cy="336"/>
            </a:xfrm>
          </p:grpSpPr>
          <p:sp>
            <p:nvSpPr>
              <p:cNvPr id="80967" name="Line 71"/>
              <p:cNvSpPr>
                <a:spLocks noChangeShapeType="1"/>
              </p:cNvSpPr>
              <p:nvPr/>
            </p:nvSpPr>
            <p:spPr bwMode="auto">
              <a:xfrm flipV="1">
                <a:off x="3842" y="1920"/>
                <a:ext cx="239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8" name="Line 72"/>
              <p:cNvSpPr>
                <a:spLocks noChangeShapeType="1"/>
              </p:cNvSpPr>
              <p:nvPr/>
            </p:nvSpPr>
            <p:spPr bwMode="auto">
              <a:xfrm flipV="1">
                <a:off x="3649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9" name="Oval 73"/>
              <p:cNvSpPr>
                <a:spLocks noChangeArrowheads="1"/>
              </p:cNvSpPr>
              <p:nvPr/>
            </p:nvSpPr>
            <p:spPr bwMode="auto">
              <a:xfrm>
                <a:off x="4034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70" name="Line 74"/>
            <p:cNvSpPr>
              <a:spLocks noChangeShapeType="1"/>
            </p:cNvSpPr>
            <p:nvPr/>
          </p:nvSpPr>
          <p:spPr bwMode="auto">
            <a:xfrm flipH="1">
              <a:off x="3409" y="1920"/>
              <a:ext cx="24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1" name="Line 75"/>
            <p:cNvSpPr>
              <a:spLocks noChangeShapeType="1"/>
            </p:cNvSpPr>
            <p:nvPr/>
          </p:nvSpPr>
          <p:spPr bwMode="auto">
            <a:xfrm flipH="1" flipV="1">
              <a:off x="3217" y="1920"/>
              <a:ext cx="191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2" name="Line 76"/>
            <p:cNvSpPr>
              <a:spLocks noChangeShapeType="1"/>
            </p:cNvSpPr>
            <p:nvPr/>
          </p:nvSpPr>
          <p:spPr bwMode="auto">
            <a:xfrm flipV="1">
              <a:off x="3217" y="1920"/>
              <a:ext cx="43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73" name="Group 77"/>
            <p:cNvGrpSpPr>
              <a:grpSpLocks/>
            </p:cNvGrpSpPr>
            <p:nvPr/>
          </p:nvGrpSpPr>
          <p:grpSpPr bwMode="auto">
            <a:xfrm>
              <a:off x="3409" y="1920"/>
              <a:ext cx="481" cy="336"/>
              <a:chOff x="3409" y="1920"/>
              <a:chExt cx="481" cy="336"/>
            </a:xfrm>
          </p:grpSpPr>
          <p:sp>
            <p:nvSpPr>
              <p:cNvPr id="80974" name="Line 78"/>
              <p:cNvSpPr>
                <a:spLocks noChangeShapeType="1"/>
              </p:cNvSpPr>
              <p:nvPr/>
            </p:nvSpPr>
            <p:spPr bwMode="auto">
              <a:xfrm>
                <a:off x="3649" y="1920"/>
                <a:ext cx="193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75" name="Line 79"/>
              <p:cNvSpPr>
                <a:spLocks noChangeShapeType="1"/>
              </p:cNvSpPr>
              <p:nvPr/>
            </p:nvSpPr>
            <p:spPr bwMode="auto">
              <a:xfrm flipV="1">
                <a:off x="3409" y="2208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76" name="Oval 80"/>
              <p:cNvSpPr>
                <a:spLocks noChangeArrowheads="1"/>
              </p:cNvSpPr>
              <p:nvPr/>
            </p:nvSpPr>
            <p:spPr bwMode="auto">
              <a:xfrm>
                <a:off x="379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>
              <a:off x="3168" y="1872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>
              <a:off x="3361" y="2160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>
              <a:off x="3601" y="1872"/>
              <a:ext cx="96" cy="96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014" name="Freeform 118"/>
          <p:cNvSpPr>
            <a:spLocks/>
          </p:cNvSpPr>
          <p:nvPr/>
        </p:nvSpPr>
        <p:spPr bwMode="auto">
          <a:xfrm>
            <a:off x="5457825" y="3200400"/>
            <a:ext cx="2587625" cy="160338"/>
          </a:xfrm>
          <a:custGeom>
            <a:avLst/>
            <a:gdLst>
              <a:gd name="T0" fmla="*/ 0 w 1630"/>
              <a:gd name="T1" fmla="*/ 0 h 101"/>
              <a:gd name="T2" fmla="*/ 263 w 1630"/>
              <a:gd name="T3" fmla="*/ 80 h 101"/>
              <a:gd name="T4" fmla="*/ 677 w 1630"/>
              <a:gd name="T5" fmla="*/ 2 h 101"/>
              <a:gd name="T6" fmla="*/ 1180 w 1630"/>
              <a:gd name="T7" fmla="*/ 88 h 101"/>
              <a:gd name="T8" fmla="*/ 1630 w 1630"/>
              <a:gd name="T9" fmla="*/ 8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01">
                <a:moveTo>
                  <a:pt x="0" y="0"/>
                </a:moveTo>
                <a:cubicBezTo>
                  <a:pt x="44" y="13"/>
                  <a:pt x="150" y="80"/>
                  <a:pt x="263" y="80"/>
                </a:cubicBezTo>
                <a:cubicBezTo>
                  <a:pt x="376" y="80"/>
                  <a:pt x="524" y="1"/>
                  <a:pt x="677" y="2"/>
                </a:cubicBezTo>
                <a:cubicBezTo>
                  <a:pt x="830" y="3"/>
                  <a:pt x="1021" y="75"/>
                  <a:pt x="1180" y="88"/>
                </a:cubicBezTo>
                <a:cubicBezTo>
                  <a:pt x="1339" y="101"/>
                  <a:pt x="1536" y="82"/>
                  <a:pt x="1630" y="80"/>
                </a:cubicBezTo>
              </a:path>
            </a:pathLst>
          </a:custGeom>
          <a:noFill/>
          <a:ln w="38100">
            <a:solidFill>
              <a:srgbClr val="00D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015" name="Freeform 119"/>
          <p:cNvSpPr>
            <a:spLocks/>
          </p:cNvSpPr>
          <p:nvPr/>
        </p:nvSpPr>
        <p:spPr bwMode="auto">
          <a:xfrm>
            <a:off x="1366838" y="4260850"/>
            <a:ext cx="2587625" cy="160338"/>
          </a:xfrm>
          <a:custGeom>
            <a:avLst/>
            <a:gdLst>
              <a:gd name="T0" fmla="*/ 0 w 1630"/>
              <a:gd name="T1" fmla="*/ 0 h 101"/>
              <a:gd name="T2" fmla="*/ 263 w 1630"/>
              <a:gd name="T3" fmla="*/ 80 h 101"/>
              <a:gd name="T4" fmla="*/ 677 w 1630"/>
              <a:gd name="T5" fmla="*/ 2 h 101"/>
              <a:gd name="T6" fmla="*/ 1180 w 1630"/>
              <a:gd name="T7" fmla="*/ 88 h 101"/>
              <a:gd name="T8" fmla="*/ 1630 w 1630"/>
              <a:gd name="T9" fmla="*/ 8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01">
                <a:moveTo>
                  <a:pt x="0" y="0"/>
                </a:moveTo>
                <a:cubicBezTo>
                  <a:pt x="44" y="13"/>
                  <a:pt x="150" y="80"/>
                  <a:pt x="263" y="80"/>
                </a:cubicBezTo>
                <a:cubicBezTo>
                  <a:pt x="376" y="80"/>
                  <a:pt x="524" y="1"/>
                  <a:pt x="677" y="2"/>
                </a:cubicBezTo>
                <a:cubicBezTo>
                  <a:pt x="830" y="3"/>
                  <a:pt x="1021" y="75"/>
                  <a:pt x="1180" y="88"/>
                </a:cubicBezTo>
                <a:cubicBezTo>
                  <a:pt x="1339" y="101"/>
                  <a:pt x="1536" y="82"/>
                  <a:pt x="1630" y="80"/>
                </a:cubicBezTo>
              </a:path>
            </a:pathLst>
          </a:custGeom>
          <a:noFill/>
          <a:ln w="31750">
            <a:solidFill>
              <a:srgbClr val="00D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1490663" y="4211638"/>
            <a:ext cx="2212975" cy="266700"/>
            <a:chOff x="3535" y="2653"/>
            <a:chExt cx="1394" cy="168"/>
          </a:xfrm>
        </p:grpSpPr>
        <p:sp>
          <p:nvSpPr>
            <p:cNvPr id="81016" name="Oval 120"/>
            <p:cNvSpPr>
              <a:spLocks noChangeArrowheads="1"/>
            </p:cNvSpPr>
            <p:nvPr/>
          </p:nvSpPr>
          <p:spPr bwMode="auto">
            <a:xfrm>
              <a:off x="3535" y="2701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17" name="Oval 121"/>
            <p:cNvSpPr>
              <a:spLocks noChangeArrowheads="1"/>
            </p:cNvSpPr>
            <p:nvPr/>
          </p:nvSpPr>
          <p:spPr bwMode="auto">
            <a:xfrm>
              <a:off x="3768" y="2719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18" name="Oval 122"/>
            <p:cNvSpPr>
              <a:spLocks noChangeArrowheads="1"/>
            </p:cNvSpPr>
            <p:nvPr/>
          </p:nvSpPr>
          <p:spPr bwMode="auto">
            <a:xfrm>
              <a:off x="4008" y="2659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>
              <a:off x="4182" y="2653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>
              <a:off x="4437" y="2719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>
              <a:off x="4701" y="2747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22" name="Oval 126"/>
            <p:cNvSpPr>
              <a:spLocks noChangeArrowheads="1"/>
            </p:cNvSpPr>
            <p:nvPr/>
          </p:nvSpPr>
          <p:spPr bwMode="auto">
            <a:xfrm>
              <a:off x="4855" y="2743"/>
              <a:ext cx="74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160" name="Group 264"/>
          <p:cNvGrpSpPr>
            <a:grpSpLocks/>
          </p:cNvGrpSpPr>
          <p:nvPr/>
        </p:nvGrpSpPr>
        <p:grpSpPr bwMode="auto">
          <a:xfrm>
            <a:off x="5106988" y="4346575"/>
            <a:ext cx="3282950" cy="609600"/>
            <a:chOff x="3217" y="2738"/>
            <a:chExt cx="2068" cy="384"/>
          </a:xfrm>
        </p:grpSpPr>
        <p:grpSp>
          <p:nvGrpSpPr>
            <p:cNvPr id="81147" name="Group 251"/>
            <p:cNvGrpSpPr>
              <a:grpSpLocks/>
            </p:cNvGrpSpPr>
            <p:nvPr/>
          </p:nvGrpSpPr>
          <p:grpSpPr bwMode="auto">
            <a:xfrm>
              <a:off x="3265" y="2785"/>
              <a:ext cx="1978" cy="284"/>
              <a:chOff x="765" y="3314"/>
              <a:chExt cx="1978" cy="284"/>
            </a:xfrm>
          </p:grpSpPr>
          <p:sp>
            <p:nvSpPr>
              <p:cNvPr id="81145" name="Line 249"/>
              <p:cNvSpPr>
                <a:spLocks noChangeShapeType="1"/>
              </p:cNvSpPr>
              <p:nvPr/>
            </p:nvSpPr>
            <p:spPr bwMode="auto">
              <a:xfrm flipH="1" flipV="1">
                <a:off x="2398" y="3495"/>
                <a:ext cx="345" cy="103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46" name="Line 250"/>
              <p:cNvSpPr>
                <a:spLocks noChangeShapeType="1"/>
              </p:cNvSpPr>
              <p:nvPr/>
            </p:nvSpPr>
            <p:spPr bwMode="auto">
              <a:xfrm flipH="1" flipV="1">
                <a:off x="765" y="3314"/>
                <a:ext cx="306" cy="140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120" name="Group 224"/>
            <p:cNvGrpSpPr>
              <a:grpSpLocks/>
            </p:cNvGrpSpPr>
            <p:nvPr/>
          </p:nvGrpSpPr>
          <p:grpSpPr bwMode="auto">
            <a:xfrm>
              <a:off x="3568" y="2881"/>
              <a:ext cx="1331" cy="91"/>
              <a:chOff x="3569" y="2688"/>
              <a:chExt cx="1331" cy="91"/>
            </a:xfrm>
          </p:grpSpPr>
          <p:sp>
            <p:nvSpPr>
              <p:cNvPr id="81121" name="Line 225"/>
              <p:cNvSpPr>
                <a:spLocks noChangeShapeType="1"/>
              </p:cNvSpPr>
              <p:nvPr/>
            </p:nvSpPr>
            <p:spPr bwMode="auto">
              <a:xfrm flipH="1">
                <a:off x="3805" y="2694"/>
                <a:ext cx="243" cy="59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2" name="Line 226"/>
              <p:cNvSpPr>
                <a:spLocks noChangeShapeType="1"/>
              </p:cNvSpPr>
              <p:nvPr/>
            </p:nvSpPr>
            <p:spPr bwMode="auto">
              <a:xfrm flipH="1" flipV="1">
                <a:off x="4040" y="2694"/>
                <a:ext cx="182" cy="2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3" name="Line 227"/>
              <p:cNvSpPr>
                <a:spLocks noChangeShapeType="1"/>
              </p:cNvSpPr>
              <p:nvPr/>
            </p:nvSpPr>
            <p:spPr bwMode="auto">
              <a:xfrm>
                <a:off x="4220" y="2688"/>
                <a:ext cx="259" cy="65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4" name="Line 228"/>
              <p:cNvSpPr>
                <a:spLocks noChangeShapeType="1"/>
              </p:cNvSpPr>
              <p:nvPr/>
            </p:nvSpPr>
            <p:spPr bwMode="auto">
              <a:xfrm>
                <a:off x="4473" y="2750"/>
                <a:ext cx="262" cy="26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5" name="Line 229"/>
              <p:cNvSpPr>
                <a:spLocks noChangeShapeType="1"/>
              </p:cNvSpPr>
              <p:nvPr/>
            </p:nvSpPr>
            <p:spPr bwMode="auto">
              <a:xfrm flipH="1" flipV="1">
                <a:off x="4739" y="2774"/>
                <a:ext cx="161" cy="5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26" name="Line 230"/>
              <p:cNvSpPr>
                <a:spLocks noChangeShapeType="1"/>
              </p:cNvSpPr>
              <p:nvPr/>
            </p:nvSpPr>
            <p:spPr bwMode="auto">
              <a:xfrm flipH="1" flipV="1">
                <a:off x="3569" y="2738"/>
                <a:ext cx="235" cy="21"/>
              </a:xfrm>
              <a:prstGeom prst="line">
                <a:avLst/>
              </a:prstGeom>
              <a:noFill/>
              <a:ln w="38100">
                <a:solidFill>
                  <a:srgbClr val="9595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980" name="Group 84"/>
            <p:cNvGrpSpPr>
              <a:grpSpLocks/>
            </p:cNvGrpSpPr>
            <p:nvPr/>
          </p:nvGrpSpPr>
          <p:grpSpPr bwMode="auto">
            <a:xfrm>
              <a:off x="3217" y="2738"/>
              <a:ext cx="2068" cy="384"/>
              <a:chOff x="3168" y="1872"/>
              <a:chExt cx="2068" cy="384"/>
            </a:xfrm>
          </p:grpSpPr>
          <p:grpSp>
            <p:nvGrpSpPr>
              <p:cNvPr id="80981" name="Group 85"/>
              <p:cNvGrpSpPr>
                <a:grpSpLocks/>
              </p:cNvGrpSpPr>
              <p:nvPr/>
            </p:nvGrpSpPr>
            <p:grpSpPr bwMode="auto">
              <a:xfrm>
                <a:off x="4755" y="1920"/>
                <a:ext cx="481" cy="336"/>
                <a:chOff x="3409" y="1920"/>
                <a:chExt cx="481" cy="336"/>
              </a:xfrm>
            </p:grpSpPr>
            <p:sp>
              <p:nvSpPr>
                <p:cNvPr id="80982" name="Line 86"/>
                <p:cNvSpPr>
                  <a:spLocks noChangeShapeType="1"/>
                </p:cNvSpPr>
                <p:nvPr/>
              </p:nvSpPr>
              <p:spPr bwMode="auto">
                <a:xfrm>
                  <a:off x="3649" y="1920"/>
                  <a:ext cx="193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83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409" y="2208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84" name="Oval 88"/>
                <p:cNvSpPr>
                  <a:spLocks noChangeArrowheads="1"/>
                </p:cNvSpPr>
                <p:nvPr/>
              </p:nvSpPr>
              <p:spPr bwMode="auto">
                <a:xfrm>
                  <a:off x="3794" y="216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85" name="Group 89"/>
              <p:cNvGrpSpPr>
                <a:grpSpLocks/>
              </p:cNvGrpSpPr>
              <p:nvPr/>
            </p:nvGrpSpPr>
            <p:grpSpPr bwMode="auto">
              <a:xfrm>
                <a:off x="4563" y="1872"/>
                <a:ext cx="481" cy="336"/>
                <a:chOff x="3649" y="1872"/>
                <a:chExt cx="481" cy="336"/>
              </a:xfrm>
            </p:grpSpPr>
            <p:sp>
              <p:nvSpPr>
                <p:cNvPr id="80986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3842" y="1920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87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3649" y="1920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88" name="Oval 92"/>
                <p:cNvSpPr>
                  <a:spLocks noChangeArrowheads="1"/>
                </p:cNvSpPr>
                <p:nvPr/>
              </p:nvSpPr>
              <p:spPr bwMode="auto">
                <a:xfrm>
                  <a:off x="4034" y="187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89" name="Group 93"/>
              <p:cNvGrpSpPr>
                <a:grpSpLocks/>
              </p:cNvGrpSpPr>
              <p:nvPr/>
            </p:nvGrpSpPr>
            <p:grpSpPr bwMode="auto">
              <a:xfrm>
                <a:off x="4322" y="1920"/>
                <a:ext cx="481" cy="336"/>
                <a:chOff x="3409" y="1920"/>
                <a:chExt cx="481" cy="336"/>
              </a:xfrm>
            </p:grpSpPr>
            <p:sp>
              <p:nvSpPr>
                <p:cNvPr id="80990" name="Line 94"/>
                <p:cNvSpPr>
                  <a:spLocks noChangeShapeType="1"/>
                </p:cNvSpPr>
                <p:nvPr/>
              </p:nvSpPr>
              <p:spPr bwMode="auto">
                <a:xfrm>
                  <a:off x="3649" y="1920"/>
                  <a:ext cx="193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91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3409" y="2208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92" name="Oval 96"/>
                <p:cNvSpPr>
                  <a:spLocks noChangeArrowheads="1"/>
                </p:cNvSpPr>
                <p:nvPr/>
              </p:nvSpPr>
              <p:spPr bwMode="auto">
                <a:xfrm>
                  <a:off x="3794" y="216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93" name="Group 97"/>
              <p:cNvGrpSpPr>
                <a:grpSpLocks/>
              </p:cNvGrpSpPr>
              <p:nvPr/>
            </p:nvGrpSpPr>
            <p:grpSpPr bwMode="auto">
              <a:xfrm>
                <a:off x="4130" y="1872"/>
                <a:ext cx="481" cy="336"/>
                <a:chOff x="3649" y="1872"/>
                <a:chExt cx="481" cy="336"/>
              </a:xfrm>
            </p:grpSpPr>
            <p:sp>
              <p:nvSpPr>
                <p:cNvPr id="80994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3842" y="1920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95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3649" y="1920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96" name="Oval 100"/>
                <p:cNvSpPr>
                  <a:spLocks noChangeArrowheads="1"/>
                </p:cNvSpPr>
                <p:nvPr/>
              </p:nvSpPr>
              <p:spPr bwMode="auto">
                <a:xfrm>
                  <a:off x="4034" y="187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997" name="Line 101"/>
              <p:cNvSpPr>
                <a:spLocks noChangeShapeType="1"/>
              </p:cNvSpPr>
              <p:nvPr/>
            </p:nvSpPr>
            <p:spPr bwMode="auto">
              <a:xfrm flipH="1" flipV="1">
                <a:off x="3842" y="2208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98" name="Line 102"/>
              <p:cNvSpPr>
                <a:spLocks noChangeShapeType="1"/>
              </p:cNvSpPr>
              <p:nvPr/>
            </p:nvSpPr>
            <p:spPr bwMode="auto">
              <a:xfrm flipH="1" flipV="1">
                <a:off x="4082" y="1920"/>
                <a:ext cx="240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99" name="Oval 103"/>
              <p:cNvSpPr>
                <a:spLocks noChangeArrowheads="1"/>
              </p:cNvSpPr>
              <p:nvPr/>
            </p:nvSpPr>
            <p:spPr bwMode="auto">
              <a:xfrm>
                <a:off x="4274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1000" name="Group 104"/>
              <p:cNvGrpSpPr>
                <a:grpSpLocks/>
              </p:cNvGrpSpPr>
              <p:nvPr/>
            </p:nvGrpSpPr>
            <p:grpSpPr bwMode="auto">
              <a:xfrm>
                <a:off x="3649" y="1872"/>
                <a:ext cx="481" cy="336"/>
                <a:chOff x="3649" y="1872"/>
                <a:chExt cx="481" cy="336"/>
              </a:xfrm>
            </p:grpSpPr>
            <p:sp>
              <p:nvSpPr>
                <p:cNvPr id="81001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842" y="1920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02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3649" y="1920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03" name="Oval 107"/>
                <p:cNvSpPr>
                  <a:spLocks noChangeArrowheads="1"/>
                </p:cNvSpPr>
                <p:nvPr/>
              </p:nvSpPr>
              <p:spPr bwMode="auto">
                <a:xfrm>
                  <a:off x="4034" y="187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004" name="Line 108"/>
              <p:cNvSpPr>
                <a:spLocks noChangeShapeType="1"/>
              </p:cNvSpPr>
              <p:nvPr/>
            </p:nvSpPr>
            <p:spPr bwMode="auto">
              <a:xfrm flipH="1">
                <a:off x="3409" y="1920"/>
                <a:ext cx="240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05" name="Line 109"/>
              <p:cNvSpPr>
                <a:spLocks noChangeShapeType="1"/>
              </p:cNvSpPr>
              <p:nvPr/>
            </p:nvSpPr>
            <p:spPr bwMode="auto">
              <a:xfrm flipH="1" flipV="1">
                <a:off x="3217" y="1920"/>
                <a:ext cx="191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06" name="Line 110"/>
              <p:cNvSpPr>
                <a:spLocks noChangeShapeType="1"/>
              </p:cNvSpPr>
              <p:nvPr/>
            </p:nvSpPr>
            <p:spPr bwMode="auto">
              <a:xfrm flipV="1">
                <a:off x="3217" y="1920"/>
                <a:ext cx="433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1007" name="Group 111"/>
              <p:cNvGrpSpPr>
                <a:grpSpLocks/>
              </p:cNvGrpSpPr>
              <p:nvPr/>
            </p:nvGrpSpPr>
            <p:grpSpPr bwMode="auto">
              <a:xfrm>
                <a:off x="3409" y="1920"/>
                <a:ext cx="481" cy="336"/>
                <a:chOff x="3409" y="1920"/>
                <a:chExt cx="481" cy="336"/>
              </a:xfrm>
            </p:grpSpPr>
            <p:sp>
              <p:nvSpPr>
                <p:cNvPr id="81008" name="Line 112"/>
                <p:cNvSpPr>
                  <a:spLocks noChangeShapeType="1"/>
                </p:cNvSpPr>
                <p:nvPr/>
              </p:nvSpPr>
              <p:spPr bwMode="auto">
                <a:xfrm>
                  <a:off x="3649" y="1920"/>
                  <a:ext cx="193" cy="288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09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409" y="2208"/>
                  <a:ext cx="433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10" name="Oval 114"/>
                <p:cNvSpPr>
                  <a:spLocks noChangeArrowheads="1"/>
                </p:cNvSpPr>
                <p:nvPr/>
              </p:nvSpPr>
              <p:spPr bwMode="auto">
                <a:xfrm>
                  <a:off x="3794" y="216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011" name="Oval 115"/>
              <p:cNvSpPr>
                <a:spLocks noChangeArrowheads="1"/>
              </p:cNvSpPr>
              <p:nvPr/>
            </p:nvSpPr>
            <p:spPr bwMode="auto">
              <a:xfrm>
                <a:off x="3168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" name="Oval 116"/>
              <p:cNvSpPr>
                <a:spLocks noChangeArrowheads="1"/>
              </p:cNvSpPr>
              <p:nvPr/>
            </p:nvSpPr>
            <p:spPr bwMode="auto">
              <a:xfrm>
                <a:off x="3361" y="21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" name="Oval 117"/>
              <p:cNvSpPr>
                <a:spLocks noChangeArrowheads="1"/>
              </p:cNvSpPr>
              <p:nvPr/>
            </p:nvSpPr>
            <p:spPr bwMode="auto">
              <a:xfrm>
                <a:off x="3601" y="18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127" name="Group 231"/>
            <p:cNvGrpSpPr>
              <a:grpSpLocks/>
            </p:cNvGrpSpPr>
            <p:nvPr/>
          </p:nvGrpSpPr>
          <p:grpSpPr bwMode="auto">
            <a:xfrm>
              <a:off x="3536" y="2839"/>
              <a:ext cx="1394" cy="168"/>
              <a:chOff x="3535" y="2653"/>
              <a:chExt cx="1394" cy="168"/>
            </a:xfrm>
          </p:grpSpPr>
          <p:sp>
            <p:nvSpPr>
              <p:cNvPr id="81128" name="Oval 232"/>
              <p:cNvSpPr>
                <a:spLocks noChangeArrowheads="1"/>
              </p:cNvSpPr>
              <p:nvPr/>
            </p:nvSpPr>
            <p:spPr bwMode="auto">
              <a:xfrm>
                <a:off x="3535" y="2701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29" name="Oval 233"/>
              <p:cNvSpPr>
                <a:spLocks noChangeArrowheads="1"/>
              </p:cNvSpPr>
              <p:nvPr/>
            </p:nvSpPr>
            <p:spPr bwMode="auto">
              <a:xfrm>
                <a:off x="3768" y="2719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30" name="Oval 234"/>
              <p:cNvSpPr>
                <a:spLocks noChangeArrowheads="1"/>
              </p:cNvSpPr>
              <p:nvPr/>
            </p:nvSpPr>
            <p:spPr bwMode="auto">
              <a:xfrm>
                <a:off x="4008" y="2659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31" name="Oval 235"/>
              <p:cNvSpPr>
                <a:spLocks noChangeArrowheads="1"/>
              </p:cNvSpPr>
              <p:nvPr/>
            </p:nvSpPr>
            <p:spPr bwMode="auto">
              <a:xfrm>
                <a:off x="4182" y="2653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32" name="Oval 236"/>
              <p:cNvSpPr>
                <a:spLocks noChangeArrowheads="1"/>
              </p:cNvSpPr>
              <p:nvPr/>
            </p:nvSpPr>
            <p:spPr bwMode="auto">
              <a:xfrm>
                <a:off x="4437" y="2719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33" name="Oval 237"/>
              <p:cNvSpPr>
                <a:spLocks noChangeArrowheads="1"/>
              </p:cNvSpPr>
              <p:nvPr/>
            </p:nvSpPr>
            <p:spPr bwMode="auto">
              <a:xfrm>
                <a:off x="4701" y="2747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34" name="Oval 238"/>
              <p:cNvSpPr>
                <a:spLocks noChangeArrowheads="1"/>
              </p:cNvSpPr>
              <p:nvPr/>
            </p:nvSpPr>
            <p:spPr bwMode="auto">
              <a:xfrm>
                <a:off x="4855" y="2743"/>
                <a:ext cx="74" cy="7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14" grpId="0" animBg="1"/>
      <p:bldP spid="81015" grpId="0" animBg="1"/>
      <p:bldP spid="810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02" name="Rectangle 34"/>
          <p:cNvSpPr>
            <a:spLocks noChangeArrowheads="1"/>
          </p:cNvSpPr>
          <p:nvPr/>
        </p:nvSpPr>
        <p:spPr bwMode="auto">
          <a:xfrm>
            <a:off x="347663" y="1911350"/>
            <a:ext cx="84010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Tx/>
              <a:buChar char="•"/>
            </a:pPr>
            <a:r>
              <a:rPr lang="de-DE" sz="2700" b="1">
                <a:solidFill>
                  <a:srgbClr val="FF9900"/>
                </a:solidFill>
              </a:rPr>
              <a:t>A sketch-based interface...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 typeface="Arial" charset="0"/>
              <a:buChar char="–"/>
            </a:pPr>
            <a:r>
              <a:rPr lang="de-DE" sz="2200"/>
              <a:t>Feature modification </a:t>
            </a:r>
            <a:br>
              <a:rPr lang="de-DE" sz="2200"/>
            </a:br>
            <a:r>
              <a:rPr lang="de-DE" sz="2200"/>
              <a:t>(object-space silhouettes)</a:t>
            </a:r>
            <a:br>
              <a:rPr lang="de-DE" sz="2200"/>
            </a:br>
            <a:endParaRPr lang="de-DE" sz="2200"/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 typeface="Arial" charset="0"/>
              <a:buChar char="–"/>
            </a:pPr>
            <a:r>
              <a:rPr lang="de-DE" sz="2200"/>
              <a:t>Feature creation </a:t>
            </a:r>
            <a:br>
              <a:rPr lang="de-DE" sz="2200"/>
            </a:br>
            <a:r>
              <a:rPr lang="de-DE" sz="2200"/>
              <a:t>(sharp features, ridges, ravines)</a:t>
            </a:r>
            <a:br>
              <a:rPr lang="de-DE" sz="2200"/>
            </a:br>
            <a:endParaRPr lang="de-DE" sz="2200"/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Tx/>
              <a:buChar char="•"/>
            </a:pPr>
            <a:r>
              <a:rPr lang="de-DE" sz="2700" b="1">
                <a:solidFill>
                  <a:srgbClr val="FF9900"/>
                </a:solidFill>
              </a:rPr>
              <a:t>... For detail-preserving mesh editing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 typeface="Arial" charset="0"/>
              <a:buChar char="–"/>
            </a:pPr>
            <a:r>
              <a:rPr lang="de-DE" sz="2200"/>
              <a:t>Adjust remaining geometry around the modified/created feature such that shape characteristics are preserved</a:t>
            </a:r>
          </a:p>
        </p:txBody>
      </p:sp>
      <p:pic>
        <p:nvPicPr>
          <p:cNvPr id="84032" name="Picture 64" descr="fram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09738"/>
            <a:ext cx="19907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and Contributions </a:t>
            </a:r>
          </a:p>
        </p:txBody>
      </p:sp>
      <p:pic>
        <p:nvPicPr>
          <p:cNvPr id="84025" name="Picture 57" descr="fram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89313"/>
            <a:ext cx="19907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g05_intro_modif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220" y="1772770"/>
            <a:ext cx="1863887" cy="1512210"/>
          </a:xfrm>
          <a:prstGeom prst="rect">
            <a:avLst/>
          </a:prstGeom>
        </p:spPr>
      </p:pic>
      <p:pic>
        <p:nvPicPr>
          <p:cNvPr id="5" name="sg05_intro_creat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6220" y="3429000"/>
            <a:ext cx="1885814" cy="153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24" name="Group 80"/>
          <p:cNvGrpSpPr>
            <a:grpSpLocks/>
          </p:cNvGrpSpPr>
          <p:nvPr/>
        </p:nvGrpSpPr>
        <p:grpSpPr bwMode="auto">
          <a:xfrm>
            <a:off x="5629275" y="3905250"/>
            <a:ext cx="2981325" cy="1981200"/>
            <a:chOff x="3546" y="2460"/>
            <a:chExt cx="1878" cy="1248"/>
          </a:xfrm>
        </p:grpSpPr>
        <p:sp>
          <p:nvSpPr>
            <p:cNvPr id="57352" name="Line 8"/>
            <p:cNvSpPr>
              <a:spLocks noChangeShapeType="1"/>
            </p:cNvSpPr>
            <p:nvPr/>
          </p:nvSpPr>
          <p:spPr bwMode="auto">
            <a:xfrm flipV="1">
              <a:off x="3600" y="3324"/>
              <a:ext cx="1824" cy="384"/>
            </a:xfrm>
            <a:prstGeom prst="line">
              <a:avLst/>
            </a:prstGeom>
            <a:noFill/>
            <a:ln w="19050">
              <a:solidFill>
                <a:srgbClr val="C8AA2C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422" name="Group 78"/>
            <p:cNvGrpSpPr>
              <a:grpSpLocks/>
            </p:cNvGrpSpPr>
            <p:nvPr/>
          </p:nvGrpSpPr>
          <p:grpSpPr bwMode="auto">
            <a:xfrm>
              <a:off x="3546" y="2460"/>
              <a:ext cx="1830" cy="1248"/>
              <a:chOff x="3546" y="2460"/>
              <a:chExt cx="1830" cy="1248"/>
            </a:xfrm>
          </p:grpSpPr>
          <p:sp>
            <p:nvSpPr>
              <p:cNvPr id="57372" name="Line 28"/>
              <p:cNvSpPr>
                <a:spLocks noChangeShapeType="1"/>
              </p:cNvSpPr>
              <p:nvPr/>
            </p:nvSpPr>
            <p:spPr bwMode="auto">
              <a:xfrm flipV="1">
                <a:off x="3792" y="3180"/>
                <a:ext cx="576" cy="48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3" name="Line 29"/>
              <p:cNvSpPr>
                <a:spLocks noChangeShapeType="1"/>
              </p:cNvSpPr>
              <p:nvPr/>
            </p:nvSpPr>
            <p:spPr bwMode="auto">
              <a:xfrm flipH="1" flipV="1">
                <a:off x="4368" y="3180"/>
                <a:ext cx="816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8" name="Line 14"/>
              <p:cNvSpPr>
                <a:spLocks noChangeShapeType="1"/>
              </p:cNvSpPr>
              <p:nvPr/>
            </p:nvSpPr>
            <p:spPr bwMode="auto">
              <a:xfrm flipH="1" flipV="1">
                <a:off x="3552" y="2652"/>
                <a:ext cx="1728" cy="0"/>
              </a:xfrm>
              <a:prstGeom prst="line">
                <a:avLst/>
              </a:prstGeom>
              <a:noFill/>
              <a:ln w="38100">
                <a:solidFill>
                  <a:srgbClr val="2AA62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9" name="Text Box 15"/>
              <p:cNvSpPr txBox="1">
                <a:spLocks noChangeArrowheads="1"/>
              </p:cNvSpPr>
              <p:nvPr/>
            </p:nvSpPr>
            <p:spPr bwMode="auto">
              <a:xfrm>
                <a:off x="4752" y="2460"/>
                <a:ext cx="62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sz="1600" b="1">
                    <a:solidFill>
                      <a:srgbClr val="2AA62A"/>
                    </a:solidFill>
                  </a:rPr>
                  <a:t>screen</a:t>
                </a:r>
              </a:p>
            </p:txBody>
          </p:sp>
          <p:sp>
            <p:nvSpPr>
              <p:cNvPr id="57374" name="Oval 30"/>
              <p:cNvSpPr>
                <a:spLocks noChangeArrowheads="1"/>
              </p:cNvSpPr>
              <p:nvPr/>
            </p:nvSpPr>
            <p:spPr bwMode="auto">
              <a:xfrm>
                <a:off x="5136" y="332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75" name="Oval 31"/>
              <p:cNvSpPr>
                <a:spLocks noChangeArrowheads="1"/>
              </p:cNvSpPr>
              <p:nvPr/>
            </p:nvSpPr>
            <p:spPr bwMode="auto">
              <a:xfrm>
                <a:off x="3744" y="36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53" name="Text Box 9"/>
              <p:cNvSpPr txBox="1">
                <a:spLocks noChangeArrowheads="1"/>
              </p:cNvSpPr>
              <p:nvPr/>
            </p:nvSpPr>
            <p:spPr bwMode="auto">
              <a:xfrm>
                <a:off x="3546" y="3429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b="1">
                    <a:solidFill>
                      <a:srgbClr val="FF0000"/>
                    </a:solidFill>
                  </a:rPr>
                  <a:t>v</a:t>
                </a:r>
                <a:r>
                  <a:rPr lang="de-DE" b="1" baseline="-250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57354" name="Text Box 10"/>
              <p:cNvSpPr txBox="1">
                <a:spLocks noChangeArrowheads="1"/>
              </p:cNvSpPr>
              <p:nvPr/>
            </p:nvSpPr>
            <p:spPr bwMode="auto">
              <a:xfrm>
                <a:off x="5040" y="3093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b="1">
                    <a:solidFill>
                      <a:srgbClr val="FF0000"/>
                    </a:solidFill>
                  </a:rPr>
                  <a:t>v</a:t>
                </a:r>
                <a:r>
                  <a:rPr lang="de-DE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57406" name="Oval 62"/>
              <p:cNvSpPr>
                <a:spLocks noChangeArrowheads="1"/>
              </p:cNvSpPr>
              <p:nvPr/>
            </p:nvSpPr>
            <p:spPr bwMode="auto">
              <a:xfrm>
                <a:off x="4320" y="31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7409" name="Group 65"/>
          <p:cNvGrpSpPr>
            <a:grpSpLocks/>
          </p:cNvGrpSpPr>
          <p:nvPr/>
        </p:nvGrpSpPr>
        <p:grpSpPr bwMode="auto">
          <a:xfrm>
            <a:off x="6477000" y="4286250"/>
            <a:ext cx="457200" cy="762000"/>
            <a:chOff x="4080" y="2640"/>
            <a:chExt cx="288" cy="480"/>
          </a:xfrm>
        </p:grpSpPr>
        <p:sp>
          <p:nvSpPr>
            <p:cNvPr id="57347" name="Line 3"/>
            <p:cNvSpPr>
              <a:spLocks noChangeShapeType="1"/>
            </p:cNvSpPr>
            <p:nvPr/>
          </p:nvSpPr>
          <p:spPr bwMode="auto">
            <a:xfrm flipH="1" flipV="1">
              <a:off x="4272" y="2784"/>
              <a:ext cx="96" cy="3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Text Box 23"/>
            <p:cNvSpPr txBox="1">
              <a:spLocks noChangeArrowheads="1"/>
            </p:cNvSpPr>
            <p:nvPr/>
          </p:nvSpPr>
          <p:spPr bwMode="auto">
            <a:xfrm>
              <a:off x="4080" y="2640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chemeClr val="bg2"/>
                  </a:solidFill>
                </a:rPr>
                <a:t>n</a:t>
              </a:r>
            </a:p>
          </p:txBody>
        </p:sp>
      </p:grpSp>
      <p:sp>
        <p:nvSpPr>
          <p:cNvPr id="57377" name="Oval 33"/>
          <p:cNvSpPr>
            <a:spLocks noChangeArrowheads="1"/>
          </p:cNvSpPr>
          <p:nvPr/>
        </p:nvSpPr>
        <p:spPr bwMode="auto">
          <a:xfrm>
            <a:off x="6858000" y="4986338"/>
            <a:ext cx="152400" cy="152400"/>
          </a:xfrm>
          <a:prstGeom prst="ellipse">
            <a:avLst/>
          </a:prstGeom>
          <a:solidFill>
            <a:srgbClr val="800000"/>
          </a:soli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414" name="Picture 70" descr="adj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8738"/>
            <a:ext cx="4833938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Adjustment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7663" y="1900238"/>
            <a:ext cx="8415337" cy="4648200"/>
          </a:xfrm>
        </p:spPr>
        <p:txBody>
          <a:bodyPr/>
          <a:lstStyle/>
          <a:p>
            <a:r>
              <a:rPr lang="de-DE" sz="2700"/>
              <a:t>First:</a:t>
            </a:r>
            <a:r>
              <a:rPr lang="de-DE" sz="2800"/>
              <a:t> </a:t>
            </a:r>
            <a:r>
              <a:rPr lang="de-DE" sz="2700" b="1">
                <a:solidFill>
                  <a:srgbClr val="FF9900"/>
                </a:solidFill>
              </a:rPr>
              <a:t>min cost edge path (close to sketch)</a:t>
            </a:r>
            <a:endParaRPr lang="de-DE" sz="2800"/>
          </a:p>
          <a:p>
            <a:pPr lvl="1"/>
            <a:r>
              <a:rPr lang="de-DE" sz="2200"/>
              <a:t>Potentially </a:t>
            </a:r>
            <a:r>
              <a:rPr lang="de-DE" sz="2200" i="1"/>
              <a:t>jaggy</a:t>
            </a:r>
            <a:r>
              <a:rPr lang="de-DE" sz="2200"/>
              <a:t> appearance</a:t>
            </a:r>
          </a:p>
        </p:txBody>
      </p:sp>
      <p:sp>
        <p:nvSpPr>
          <p:cNvPr id="57361" name="Oval 17"/>
          <p:cNvSpPr>
            <a:spLocks noChangeArrowheads="1"/>
          </p:cNvSpPr>
          <p:nvPr/>
        </p:nvSpPr>
        <p:spPr bwMode="auto">
          <a:xfrm>
            <a:off x="6324600" y="4133850"/>
            <a:ext cx="152400" cy="152400"/>
          </a:xfrm>
          <a:prstGeom prst="ellipse">
            <a:avLst/>
          </a:prstGeom>
          <a:solidFill>
            <a:srgbClr val="77DD77"/>
          </a:solidFill>
          <a:ln w="19050">
            <a:solidFill>
              <a:srgbClr val="2AA6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55626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sketch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915150" y="461962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0066FF"/>
                </a:solidFill>
              </a:rPr>
              <a:t>O</a:t>
            </a:r>
          </a:p>
        </p:txBody>
      </p:sp>
      <p:sp>
        <p:nvSpPr>
          <p:cNvPr id="57415" name="Freeform 71"/>
          <p:cNvSpPr>
            <a:spLocks/>
          </p:cNvSpPr>
          <p:nvPr/>
        </p:nvSpPr>
        <p:spPr bwMode="auto">
          <a:xfrm>
            <a:off x="1490663" y="4395788"/>
            <a:ext cx="2786062" cy="525462"/>
          </a:xfrm>
          <a:custGeom>
            <a:avLst/>
            <a:gdLst>
              <a:gd name="T0" fmla="*/ 0 w 1755"/>
              <a:gd name="T1" fmla="*/ 12 h 331"/>
              <a:gd name="T2" fmla="*/ 532 w 1755"/>
              <a:gd name="T3" fmla="*/ 281 h 331"/>
              <a:gd name="T4" fmla="*/ 1095 w 1755"/>
              <a:gd name="T5" fmla="*/ 315 h 331"/>
              <a:gd name="T6" fmla="*/ 1458 w 1755"/>
              <a:gd name="T7" fmla="*/ 186 h 331"/>
              <a:gd name="T8" fmla="*/ 1755 w 1755"/>
              <a:gd name="T9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5" h="331">
                <a:moveTo>
                  <a:pt x="0" y="12"/>
                </a:moveTo>
                <a:cubicBezTo>
                  <a:pt x="89" y="57"/>
                  <a:pt x="350" y="231"/>
                  <a:pt x="532" y="281"/>
                </a:cubicBezTo>
                <a:cubicBezTo>
                  <a:pt x="714" y="331"/>
                  <a:pt x="941" y="331"/>
                  <a:pt x="1095" y="315"/>
                </a:cubicBezTo>
                <a:cubicBezTo>
                  <a:pt x="1249" y="299"/>
                  <a:pt x="1348" y="238"/>
                  <a:pt x="1458" y="186"/>
                </a:cubicBezTo>
                <a:cubicBezTo>
                  <a:pt x="1568" y="134"/>
                  <a:pt x="1693" y="39"/>
                  <a:pt x="1755" y="0"/>
                </a:cubicBezTo>
              </a:path>
            </a:pathLst>
          </a:custGeom>
          <a:noFill/>
          <a:ln w="38100">
            <a:solidFill>
              <a:srgbClr val="00D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20" name="Freeform 76"/>
          <p:cNvSpPr>
            <a:spLocks/>
          </p:cNvSpPr>
          <p:nvPr/>
        </p:nvSpPr>
        <p:spPr bwMode="auto">
          <a:xfrm>
            <a:off x="1476375" y="4348163"/>
            <a:ext cx="2919413" cy="523875"/>
          </a:xfrm>
          <a:custGeom>
            <a:avLst/>
            <a:gdLst>
              <a:gd name="T0" fmla="*/ 0 w 1839"/>
              <a:gd name="T1" fmla="*/ 30 h 330"/>
              <a:gd name="T2" fmla="*/ 102 w 1839"/>
              <a:gd name="T3" fmla="*/ 87 h 330"/>
              <a:gd name="T4" fmla="*/ 219 w 1839"/>
              <a:gd name="T5" fmla="*/ 153 h 330"/>
              <a:gd name="T6" fmla="*/ 351 w 1839"/>
              <a:gd name="T7" fmla="*/ 231 h 330"/>
              <a:gd name="T8" fmla="*/ 495 w 1839"/>
              <a:gd name="T9" fmla="*/ 327 h 330"/>
              <a:gd name="T10" fmla="*/ 645 w 1839"/>
              <a:gd name="T11" fmla="*/ 309 h 330"/>
              <a:gd name="T12" fmla="*/ 795 w 1839"/>
              <a:gd name="T13" fmla="*/ 300 h 330"/>
              <a:gd name="T14" fmla="*/ 948 w 1839"/>
              <a:gd name="T15" fmla="*/ 297 h 330"/>
              <a:gd name="T16" fmla="*/ 1101 w 1839"/>
              <a:gd name="T17" fmla="*/ 303 h 330"/>
              <a:gd name="T18" fmla="*/ 1248 w 1839"/>
              <a:gd name="T19" fmla="*/ 312 h 330"/>
              <a:gd name="T20" fmla="*/ 1395 w 1839"/>
              <a:gd name="T21" fmla="*/ 330 h 330"/>
              <a:gd name="T22" fmla="*/ 1389 w 1839"/>
              <a:gd name="T23" fmla="*/ 210 h 330"/>
              <a:gd name="T24" fmla="*/ 1533 w 1839"/>
              <a:gd name="T25" fmla="*/ 237 h 330"/>
              <a:gd name="T26" fmla="*/ 1515 w 1839"/>
              <a:gd name="T27" fmla="*/ 132 h 330"/>
              <a:gd name="T28" fmla="*/ 1650 w 1839"/>
              <a:gd name="T29" fmla="*/ 156 h 330"/>
              <a:gd name="T30" fmla="*/ 1629 w 1839"/>
              <a:gd name="T31" fmla="*/ 60 h 330"/>
              <a:gd name="T32" fmla="*/ 1755 w 1839"/>
              <a:gd name="T33" fmla="*/ 96 h 330"/>
              <a:gd name="T34" fmla="*/ 1722 w 1839"/>
              <a:gd name="T35" fmla="*/ 0 h 330"/>
              <a:gd name="T36" fmla="*/ 1839 w 1839"/>
              <a:gd name="T37" fmla="*/ 3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39" h="330">
                <a:moveTo>
                  <a:pt x="0" y="30"/>
                </a:moveTo>
                <a:lnTo>
                  <a:pt x="102" y="87"/>
                </a:lnTo>
                <a:lnTo>
                  <a:pt x="219" y="153"/>
                </a:lnTo>
                <a:lnTo>
                  <a:pt x="351" y="231"/>
                </a:lnTo>
                <a:lnTo>
                  <a:pt x="495" y="327"/>
                </a:lnTo>
                <a:lnTo>
                  <a:pt x="645" y="309"/>
                </a:lnTo>
                <a:lnTo>
                  <a:pt x="795" y="300"/>
                </a:lnTo>
                <a:lnTo>
                  <a:pt x="948" y="297"/>
                </a:lnTo>
                <a:lnTo>
                  <a:pt x="1101" y="303"/>
                </a:lnTo>
                <a:lnTo>
                  <a:pt x="1248" y="312"/>
                </a:lnTo>
                <a:lnTo>
                  <a:pt x="1395" y="330"/>
                </a:lnTo>
                <a:lnTo>
                  <a:pt x="1389" y="210"/>
                </a:lnTo>
                <a:lnTo>
                  <a:pt x="1533" y="237"/>
                </a:lnTo>
                <a:lnTo>
                  <a:pt x="1515" y="132"/>
                </a:lnTo>
                <a:lnTo>
                  <a:pt x="1650" y="156"/>
                </a:lnTo>
                <a:lnTo>
                  <a:pt x="1629" y="60"/>
                </a:lnTo>
                <a:lnTo>
                  <a:pt x="1755" y="96"/>
                </a:lnTo>
                <a:lnTo>
                  <a:pt x="1722" y="0"/>
                </a:lnTo>
                <a:lnTo>
                  <a:pt x="1839" y="39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430" name="Group 86"/>
          <p:cNvGrpSpPr>
            <a:grpSpLocks/>
          </p:cNvGrpSpPr>
          <p:nvPr/>
        </p:nvGrpSpPr>
        <p:grpSpPr bwMode="auto">
          <a:xfrm>
            <a:off x="2881313" y="3505200"/>
            <a:ext cx="469900" cy="2366963"/>
            <a:chOff x="1815" y="2208"/>
            <a:chExt cx="296" cy="1491"/>
          </a:xfrm>
        </p:grpSpPr>
        <p:sp>
          <p:nvSpPr>
            <p:cNvPr id="57426" name="Line 82"/>
            <p:cNvSpPr>
              <a:spLocks noChangeShapeType="1"/>
            </p:cNvSpPr>
            <p:nvPr/>
          </p:nvSpPr>
          <p:spPr bwMode="auto">
            <a:xfrm>
              <a:off x="1815" y="2212"/>
              <a:ext cx="7" cy="1485"/>
            </a:xfrm>
            <a:prstGeom prst="line">
              <a:avLst/>
            </a:prstGeom>
            <a:noFill/>
            <a:ln w="50800">
              <a:solidFill>
                <a:srgbClr val="00D600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28" name="Line 84"/>
            <p:cNvSpPr>
              <a:spLocks noChangeShapeType="1"/>
            </p:cNvSpPr>
            <p:nvPr/>
          </p:nvSpPr>
          <p:spPr bwMode="auto">
            <a:xfrm>
              <a:off x="1822" y="3699"/>
              <a:ext cx="289" cy="0"/>
            </a:xfrm>
            <a:prstGeom prst="line">
              <a:avLst/>
            </a:prstGeom>
            <a:noFill/>
            <a:ln w="50800">
              <a:solidFill>
                <a:srgbClr val="00D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29" name="Line 85"/>
            <p:cNvSpPr>
              <a:spLocks noChangeShapeType="1"/>
            </p:cNvSpPr>
            <p:nvPr/>
          </p:nvSpPr>
          <p:spPr bwMode="auto">
            <a:xfrm>
              <a:off x="1822" y="2208"/>
              <a:ext cx="289" cy="0"/>
            </a:xfrm>
            <a:prstGeom prst="line">
              <a:avLst/>
            </a:prstGeom>
            <a:noFill/>
            <a:ln w="50800">
              <a:solidFill>
                <a:srgbClr val="00D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41" name="Group 97"/>
          <p:cNvGrpSpPr>
            <a:grpSpLocks/>
          </p:cNvGrpSpPr>
          <p:nvPr/>
        </p:nvGrpSpPr>
        <p:grpSpPr bwMode="auto">
          <a:xfrm>
            <a:off x="5564188" y="2971800"/>
            <a:ext cx="2592387" cy="762000"/>
            <a:chOff x="3505" y="1968"/>
            <a:chExt cx="1633" cy="480"/>
          </a:xfrm>
        </p:grpSpPr>
        <p:grpSp>
          <p:nvGrpSpPr>
            <p:cNvPr id="57440" name="Group 96"/>
            <p:cNvGrpSpPr>
              <a:grpSpLocks/>
            </p:cNvGrpSpPr>
            <p:nvPr/>
          </p:nvGrpSpPr>
          <p:grpSpPr bwMode="auto">
            <a:xfrm>
              <a:off x="3842" y="2208"/>
              <a:ext cx="1009" cy="240"/>
              <a:chOff x="3842" y="2208"/>
              <a:chExt cx="1009" cy="240"/>
            </a:xfrm>
          </p:grpSpPr>
          <p:sp>
            <p:nvSpPr>
              <p:cNvPr id="57431" name="Line 87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2" name="Line 88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3" name="Line 89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4" name="Line 90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5" name="Line 91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6" name="Line 92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7" name="Line 93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8" name="Line 94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439" name="Text Box 95"/>
            <p:cNvSpPr txBox="1">
              <a:spLocks noChangeArrowheads="1"/>
            </p:cNvSpPr>
            <p:nvPr/>
          </p:nvSpPr>
          <p:spPr bwMode="auto">
            <a:xfrm>
              <a:off x="3505" y="1968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b="1">
                  <a:solidFill>
                    <a:srgbClr val="0000FF"/>
                  </a:solidFill>
                </a:rPr>
                <a:t>(orthographic) viewer</a:t>
              </a:r>
            </a:p>
          </p:txBody>
        </p:sp>
      </p:grpSp>
      <p:sp>
        <p:nvSpPr>
          <p:cNvPr id="57442" name="Text Box 98"/>
          <p:cNvSpPr txBox="1">
            <a:spLocks noChangeArrowheads="1"/>
          </p:cNvSpPr>
          <p:nvPr/>
        </p:nvSpPr>
        <p:spPr bwMode="auto">
          <a:xfrm>
            <a:off x="2282825" y="5948363"/>
            <a:ext cx="2824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00D600"/>
                </a:solidFill>
              </a:rPr>
              <a:t>(schematic) cross-section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573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5737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7" grpId="0" animBg="1"/>
      <p:bldP spid="57377" grpId="1" animBg="1"/>
      <p:bldP spid="57361" grpId="0" animBg="1"/>
      <p:bldP spid="57361" grpId="1" animBg="1"/>
      <p:bldP spid="57362" grpId="0"/>
      <p:bldP spid="57355" grpId="0"/>
      <p:bldP spid="57415" grpId="0" animBg="1"/>
      <p:bldP spid="57420" grpId="0" animBg="1"/>
      <p:bldP spid="57442" grpId="1"/>
      <p:bldP spid="5744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8" name="Picture 14" descr="adj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7" name="Picture 13" descr="adj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6172200" y="4362450"/>
            <a:ext cx="2667000" cy="914400"/>
            <a:chOff x="3888" y="2688"/>
            <a:chExt cx="1680" cy="576"/>
          </a:xfrm>
        </p:grpSpPr>
        <p:sp>
          <p:nvSpPr>
            <p:cNvPr id="77827" name="Line 3"/>
            <p:cNvSpPr>
              <a:spLocks noChangeShapeType="1"/>
            </p:cNvSpPr>
            <p:nvPr/>
          </p:nvSpPr>
          <p:spPr bwMode="auto">
            <a:xfrm flipV="1">
              <a:off x="3888" y="2976"/>
              <a:ext cx="960" cy="288"/>
            </a:xfrm>
            <a:prstGeom prst="line">
              <a:avLst/>
            </a:prstGeom>
            <a:noFill/>
            <a:ln w="38100">
              <a:solidFill>
                <a:srgbClr val="C8AA2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28" name="Text Box 4"/>
            <p:cNvSpPr txBox="1">
              <a:spLocks noChangeArrowheads="1"/>
            </p:cNvSpPr>
            <p:nvPr/>
          </p:nvSpPr>
          <p:spPr bwMode="auto">
            <a:xfrm>
              <a:off x="4560" y="2688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1600" b="1">
                  <a:solidFill>
                    <a:srgbClr val="C8AA2C"/>
                  </a:solidFill>
                </a:rPr>
                <a:t>tangent plane</a:t>
              </a:r>
            </a:p>
          </p:txBody>
        </p:sp>
      </p:grp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6019800" y="5200650"/>
            <a:ext cx="2209800" cy="609600"/>
            <a:chOff x="3792" y="3216"/>
            <a:chExt cx="1392" cy="384"/>
          </a:xfrm>
        </p:grpSpPr>
        <p:sp>
          <p:nvSpPr>
            <p:cNvPr id="77830" name="Line 6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1152" cy="96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 flipV="1">
              <a:off x="3792" y="3216"/>
              <a:ext cx="240" cy="384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832" name="Group 8"/>
          <p:cNvGrpSpPr>
            <a:grpSpLocks/>
          </p:cNvGrpSpPr>
          <p:nvPr/>
        </p:nvGrpSpPr>
        <p:grpSpPr bwMode="auto">
          <a:xfrm>
            <a:off x="5867400" y="4438650"/>
            <a:ext cx="609600" cy="838200"/>
            <a:chOff x="3696" y="2736"/>
            <a:chExt cx="384" cy="528"/>
          </a:xfrm>
        </p:grpSpPr>
        <p:sp>
          <p:nvSpPr>
            <p:cNvPr id="77833" name="Line 9"/>
            <p:cNvSpPr>
              <a:spLocks noChangeShapeType="1"/>
            </p:cNvSpPr>
            <p:nvPr/>
          </p:nvSpPr>
          <p:spPr bwMode="auto">
            <a:xfrm flipH="1" flipV="1">
              <a:off x="3936" y="2880"/>
              <a:ext cx="96" cy="3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3696" y="2985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FF0000"/>
                  </a:solidFill>
                </a:rPr>
                <a:t>v</a:t>
              </a:r>
              <a:r>
                <a:rPr lang="de-DE" b="1" baseline="-25000">
                  <a:solidFill>
                    <a:srgbClr val="0066FF"/>
                  </a:solidFill>
                </a:rPr>
                <a:t>O</a:t>
              </a:r>
              <a:r>
                <a:rPr lang="de-DE" b="1" baseline="-25000">
                  <a:solidFill>
                    <a:srgbClr val="2AA62A"/>
                  </a:solidFill>
                </a:rPr>
                <a:t>C</a:t>
              </a:r>
            </a:p>
          </p:txBody>
        </p:sp>
        <p:sp>
          <p:nvSpPr>
            <p:cNvPr id="77835" name="Text Box 11"/>
            <p:cNvSpPr txBox="1">
              <a:spLocks noChangeArrowheads="1"/>
            </p:cNvSpPr>
            <p:nvPr/>
          </p:nvSpPr>
          <p:spPr bwMode="auto">
            <a:xfrm>
              <a:off x="3744" y="2736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chemeClr val="bg2"/>
                  </a:solidFill>
                </a:rPr>
                <a:t>n</a:t>
              </a: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>
              <a:off x="3984" y="3168"/>
              <a:ext cx="96" cy="9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Adjustment</a:t>
            </a:r>
          </a:p>
        </p:txBody>
      </p:sp>
      <p:sp>
        <p:nvSpPr>
          <p:cNvPr id="7784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47663" y="1908175"/>
            <a:ext cx="8415337" cy="4648200"/>
          </a:xfrm>
        </p:spPr>
        <p:txBody>
          <a:bodyPr/>
          <a:lstStyle/>
          <a:p>
            <a:r>
              <a:rPr lang="de-DE" sz="2700"/>
              <a:t>Second: </a:t>
            </a:r>
            <a:r>
              <a:rPr lang="de-DE" sz="2700" b="1">
                <a:solidFill>
                  <a:srgbClr val="FF9900"/>
                </a:solidFill>
              </a:rPr>
              <a:t>projection onto sketch</a:t>
            </a:r>
            <a:endParaRPr lang="de-DE" sz="2700"/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V="1">
            <a:off x="5715000" y="5276850"/>
            <a:ext cx="2895600" cy="6096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 flipH="1" flipV="1">
            <a:off x="5638800" y="4210050"/>
            <a:ext cx="2743200" cy="0"/>
          </a:xfrm>
          <a:prstGeom prst="line">
            <a:avLst/>
          </a:prstGeom>
          <a:noFill/>
          <a:ln w="38100">
            <a:solidFill>
              <a:srgbClr val="2AA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75438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screen</a:t>
            </a:r>
          </a:p>
        </p:txBody>
      </p:sp>
      <p:sp>
        <p:nvSpPr>
          <p:cNvPr id="77845" name="Oval 21"/>
          <p:cNvSpPr>
            <a:spLocks noChangeArrowheads="1"/>
          </p:cNvSpPr>
          <p:nvPr/>
        </p:nvSpPr>
        <p:spPr bwMode="auto">
          <a:xfrm>
            <a:off x="6324600" y="4133850"/>
            <a:ext cx="152400" cy="152400"/>
          </a:xfrm>
          <a:prstGeom prst="ellipse">
            <a:avLst/>
          </a:prstGeom>
          <a:solidFill>
            <a:srgbClr val="77DD77"/>
          </a:solidFill>
          <a:ln w="19050">
            <a:solidFill>
              <a:srgbClr val="2AA6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Text Box 22"/>
          <p:cNvSpPr txBox="1">
            <a:spLocks noChangeArrowheads="1"/>
          </p:cNvSpPr>
          <p:nvPr/>
        </p:nvSpPr>
        <p:spPr bwMode="auto">
          <a:xfrm>
            <a:off x="55626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sketch</a:t>
            </a:r>
          </a:p>
        </p:txBody>
      </p:sp>
      <p:sp>
        <p:nvSpPr>
          <p:cNvPr id="77847" name="Text Box 23"/>
          <p:cNvSpPr txBox="1">
            <a:spLocks noChangeArrowheads="1"/>
          </p:cNvSpPr>
          <p:nvPr/>
        </p:nvSpPr>
        <p:spPr bwMode="auto">
          <a:xfrm>
            <a:off x="6781800" y="36147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3300"/>
                </a:solidFill>
              </a:rPr>
              <a:t>S</a:t>
            </a: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172200" y="36147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3300"/>
                </a:solidFill>
              </a:rPr>
              <a:t>S</a:t>
            </a:r>
            <a:r>
              <a:rPr lang="de-DE" b="1" baseline="-25000">
                <a:solidFill>
                  <a:srgbClr val="2AA62A"/>
                </a:solidFill>
              </a:rPr>
              <a:t>C</a:t>
            </a:r>
          </a:p>
        </p:txBody>
      </p: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6858000" y="4133850"/>
            <a:ext cx="152400" cy="685800"/>
            <a:chOff x="4320" y="2544"/>
            <a:chExt cx="96" cy="4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>
              <a:off x="4320" y="2544"/>
              <a:ext cx="96" cy="96"/>
            </a:xfrm>
            <a:prstGeom prst="ellipse">
              <a:avLst/>
            </a:prstGeom>
            <a:solidFill>
              <a:srgbClr val="FF9B9B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1" name="Line 27"/>
            <p:cNvSpPr>
              <a:spLocks noChangeShapeType="1"/>
            </p:cNvSpPr>
            <p:nvPr/>
          </p:nvSpPr>
          <p:spPr bwMode="auto">
            <a:xfrm flipV="1">
              <a:off x="4368" y="2688"/>
              <a:ext cx="0" cy="288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852" name="Group 28"/>
          <p:cNvGrpSpPr>
            <a:grpSpLocks/>
          </p:cNvGrpSpPr>
          <p:nvPr/>
        </p:nvGrpSpPr>
        <p:grpSpPr bwMode="auto">
          <a:xfrm>
            <a:off x="6477000" y="4286250"/>
            <a:ext cx="457200" cy="762000"/>
            <a:chOff x="4080" y="2640"/>
            <a:chExt cx="288" cy="480"/>
          </a:xfrm>
        </p:grpSpPr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 flipH="1" flipV="1">
              <a:off x="4272" y="2784"/>
              <a:ext cx="96" cy="3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4" name="Text Box 30"/>
            <p:cNvSpPr txBox="1">
              <a:spLocks noChangeArrowheads="1"/>
            </p:cNvSpPr>
            <p:nvPr/>
          </p:nvSpPr>
          <p:spPr bwMode="auto">
            <a:xfrm>
              <a:off x="4080" y="2640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chemeClr val="bg2"/>
                  </a:solidFill>
                </a:rPr>
                <a:t>n</a:t>
              </a:r>
            </a:p>
          </p:txBody>
        </p:sp>
      </p:grpSp>
      <p:sp>
        <p:nvSpPr>
          <p:cNvPr id="77855" name="Line 31"/>
          <p:cNvSpPr>
            <a:spLocks noChangeShapeType="1"/>
          </p:cNvSpPr>
          <p:nvPr/>
        </p:nvSpPr>
        <p:spPr bwMode="auto">
          <a:xfrm flipH="1" flipV="1">
            <a:off x="6457950" y="4086225"/>
            <a:ext cx="3810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Line 32"/>
          <p:cNvSpPr>
            <a:spLocks noChangeShapeType="1"/>
          </p:cNvSpPr>
          <p:nvPr/>
        </p:nvSpPr>
        <p:spPr bwMode="auto">
          <a:xfrm>
            <a:off x="6400800" y="4362450"/>
            <a:ext cx="3175" cy="6699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7" name="Line 33"/>
          <p:cNvSpPr>
            <a:spLocks noChangeShapeType="1"/>
          </p:cNvSpPr>
          <p:nvPr/>
        </p:nvSpPr>
        <p:spPr bwMode="auto">
          <a:xfrm flipV="1">
            <a:off x="6019800" y="5048250"/>
            <a:ext cx="9144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8" name="Line 34"/>
          <p:cNvSpPr>
            <a:spLocks noChangeShapeType="1"/>
          </p:cNvSpPr>
          <p:nvPr/>
        </p:nvSpPr>
        <p:spPr bwMode="auto">
          <a:xfrm flipH="1" flipV="1">
            <a:off x="6934200" y="5048250"/>
            <a:ext cx="1295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Oval 35"/>
          <p:cNvSpPr>
            <a:spLocks noChangeArrowheads="1"/>
          </p:cNvSpPr>
          <p:nvPr/>
        </p:nvSpPr>
        <p:spPr bwMode="auto">
          <a:xfrm>
            <a:off x="8153400" y="52768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0" name="Oval 36"/>
          <p:cNvSpPr>
            <a:spLocks noChangeArrowheads="1"/>
          </p:cNvSpPr>
          <p:nvPr/>
        </p:nvSpPr>
        <p:spPr bwMode="auto">
          <a:xfrm>
            <a:off x="5943600" y="57340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5629275" y="54435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8001000" y="49101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863" name="Oval 39"/>
          <p:cNvSpPr>
            <a:spLocks noChangeArrowheads="1"/>
          </p:cNvSpPr>
          <p:nvPr/>
        </p:nvSpPr>
        <p:spPr bwMode="auto">
          <a:xfrm>
            <a:off x="6858000" y="49720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864" name="Group 40"/>
          <p:cNvGrpSpPr>
            <a:grpSpLocks/>
          </p:cNvGrpSpPr>
          <p:nvPr/>
        </p:nvGrpSpPr>
        <p:grpSpPr bwMode="auto">
          <a:xfrm>
            <a:off x="6858000" y="4619625"/>
            <a:ext cx="514350" cy="519113"/>
            <a:chOff x="4320" y="2850"/>
            <a:chExt cx="324" cy="327"/>
          </a:xfrm>
        </p:grpSpPr>
        <p:sp>
          <p:nvSpPr>
            <p:cNvPr id="77865" name="Text Box 41"/>
            <p:cNvSpPr txBox="1">
              <a:spLocks noChangeArrowheads="1"/>
            </p:cNvSpPr>
            <p:nvPr/>
          </p:nvSpPr>
          <p:spPr bwMode="auto">
            <a:xfrm>
              <a:off x="4356" y="2850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FF0000"/>
                  </a:solidFill>
                </a:rPr>
                <a:t>v</a:t>
              </a:r>
              <a:r>
                <a:rPr lang="de-DE" b="1" baseline="-25000">
                  <a:solidFill>
                    <a:srgbClr val="0066FF"/>
                  </a:solidFill>
                </a:rPr>
                <a:t>O</a:t>
              </a: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>
              <a:off x="4320" y="3081"/>
              <a:ext cx="96" cy="96"/>
            </a:xfrm>
            <a:prstGeom prst="ellipse">
              <a:avLst/>
            </a:prstGeom>
            <a:solidFill>
              <a:srgbClr val="800000"/>
            </a:solidFill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870" name="Group 46"/>
          <p:cNvGrpSpPr>
            <a:grpSpLocks/>
          </p:cNvGrpSpPr>
          <p:nvPr/>
        </p:nvGrpSpPr>
        <p:grpSpPr bwMode="auto">
          <a:xfrm>
            <a:off x="5564188" y="2971800"/>
            <a:ext cx="2592387" cy="762000"/>
            <a:chOff x="3505" y="1968"/>
            <a:chExt cx="1633" cy="480"/>
          </a:xfrm>
        </p:grpSpPr>
        <p:grpSp>
          <p:nvGrpSpPr>
            <p:cNvPr id="77871" name="Group 47"/>
            <p:cNvGrpSpPr>
              <a:grpSpLocks/>
            </p:cNvGrpSpPr>
            <p:nvPr/>
          </p:nvGrpSpPr>
          <p:grpSpPr bwMode="auto">
            <a:xfrm>
              <a:off x="3842" y="2208"/>
              <a:ext cx="1009" cy="240"/>
              <a:chOff x="3842" y="2208"/>
              <a:chExt cx="1009" cy="240"/>
            </a:xfrm>
          </p:grpSpPr>
          <p:sp>
            <p:nvSpPr>
              <p:cNvPr id="77872" name="Line 48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3" name="Line 49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4" name="Line 50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5" name="Line 51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6" name="Line 52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7" name="Line 53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8" name="Line 54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79" name="Line 55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7880" name="Text Box 56"/>
            <p:cNvSpPr txBox="1">
              <a:spLocks noChangeArrowheads="1"/>
            </p:cNvSpPr>
            <p:nvPr/>
          </p:nvSpPr>
          <p:spPr bwMode="auto">
            <a:xfrm>
              <a:off x="3505" y="1968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b="1">
                  <a:solidFill>
                    <a:srgbClr val="0000FF"/>
                  </a:solidFill>
                </a:rPr>
                <a:t>(orthographic) viewer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7" grpId="0"/>
      <p:bldP spid="77848" grpId="0"/>
      <p:bldP spid="77855" grpId="0" animBg="1"/>
      <p:bldP spid="778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6172200" y="4362450"/>
            <a:ext cx="2667000" cy="914400"/>
            <a:chOff x="3888" y="2688"/>
            <a:chExt cx="1680" cy="576"/>
          </a:xfrm>
        </p:grpSpPr>
        <p:sp>
          <p:nvSpPr>
            <p:cNvPr id="78851" name="Line 3"/>
            <p:cNvSpPr>
              <a:spLocks noChangeShapeType="1"/>
            </p:cNvSpPr>
            <p:nvPr/>
          </p:nvSpPr>
          <p:spPr bwMode="auto">
            <a:xfrm flipV="1">
              <a:off x="3888" y="2976"/>
              <a:ext cx="960" cy="288"/>
            </a:xfrm>
            <a:prstGeom prst="line">
              <a:avLst/>
            </a:prstGeom>
            <a:noFill/>
            <a:ln w="38100">
              <a:solidFill>
                <a:srgbClr val="C8AA2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2" name="Text Box 4"/>
            <p:cNvSpPr txBox="1">
              <a:spLocks noChangeArrowheads="1"/>
            </p:cNvSpPr>
            <p:nvPr/>
          </p:nvSpPr>
          <p:spPr bwMode="auto">
            <a:xfrm>
              <a:off x="4560" y="2688"/>
              <a:ext cx="10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1600" b="1">
                  <a:solidFill>
                    <a:srgbClr val="C8AA2C"/>
                  </a:solidFill>
                </a:rPr>
                <a:t>tangent plane</a:t>
              </a:r>
            </a:p>
          </p:txBody>
        </p:sp>
      </p:grp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6019800" y="5200650"/>
            <a:ext cx="2209800" cy="609600"/>
            <a:chOff x="3792" y="3216"/>
            <a:chExt cx="1392" cy="384"/>
          </a:xfrm>
        </p:grpSpPr>
        <p:sp>
          <p:nvSpPr>
            <p:cNvPr id="78854" name="Line 6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1152" cy="96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5" name="Line 7"/>
            <p:cNvSpPr>
              <a:spLocks noChangeShapeType="1"/>
            </p:cNvSpPr>
            <p:nvPr/>
          </p:nvSpPr>
          <p:spPr bwMode="auto">
            <a:xfrm flipV="1">
              <a:off x="3792" y="3216"/>
              <a:ext cx="240" cy="384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856" name="Group 8"/>
          <p:cNvGrpSpPr>
            <a:grpSpLocks/>
          </p:cNvGrpSpPr>
          <p:nvPr/>
        </p:nvGrpSpPr>
        <p:grpSpPr bwMode="auto">
          <a:xfrm>
            <a:off x="5867400" y="4438650"/>
            <a:ext cx="609600" cy="838200"/>
            <a:chOff x="3696" y="2736"/>
            <a:chExt cx="384" cy="528"/>
          </a:xfrm>
        </p:grpSpPr>
        <p:sp>
          <p:nvSpPr>
            <p:cNvPr id="78857" name="Line 9"/>
            <p:cNvSpPr>
              <a:spLocks noChangeShapeType="1"/>
            </p:cNvSpPr>
            <p:nvPr/>
          </p:nvSpPr>
          <p:spPr bwMode="auto">
            <a:xfrm flipH="1" flipV="1">
              <a:off x="3936" y="2880"/>
              <a:ext cx="96" cy="3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3696" y="2985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FF0000"/>
                  </a:solidFill>
                </a:rPr>
                <a:t>v</a:t>
              </a:r>
              <a:r>
                <a:rPr lang="de-DE" b="1" baseline="-25000">
                  <a:solidFill>
                    <a:srgbClr val="0066FF"/>
                  </a:solidFill>
                </a:rPr>
                <a:t>O</a:t>
              </a:r>
              <a:r>
                <a:rPr lang="de-DE" b="1" baseline="-25000">
                  <a:solidFill>
                    <a:srgbClr val="2AA62A"/>
                  </a:solidFill>
                </a:rPr>
                <a:t>C</a:t>
              </a: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>
              <a:off x="3744" y="2736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chemeClr val="bg2"/>
                  </a:solidFill>
                </a:rPr>
                <a:t>n</a:t>
              </a: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>
              <a:off x="3984" y="3168"/>
              <a:ext cx="96" cy="9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8861" name="Picture 13" descr="adj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2" name="Picture 14" descr="adj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3" name="Picture 15" descr="adj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23238" r="58696" b="49796"/>
          <a:stretch>
            <a:fillRect/>
          </a:stretch>
        </p:blipFill>
        <p:spPr bwMode="auto">
          <a:xfrm>
            <a:off x="1295400" y="4371975"/>
            <a:ext cx="1163638" cy="585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Adjustment</a:t>
            </a:r>
          </a:p>
        </p:txBody>
      </p:sp>
      <p:sp>
        <p:nvSpPr>
          <p:cNvPr id="78865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Second: </a:t>
            </a:r>
            <a:r>
              <a:rPr lang="de-DE" sz="2700" b="1">
                <a:solidFill>
                  <a:srgbClr val="FF9900"/>
                </a:solidFill>
              </a:rPr>
              <a:t>projection onto sketch</a:t>
            </a:r>
            <a:endParaRPr lang="de-DE" sz="2700"/>
          </a:p>
          <a:p>
            <a:pPr lvl="1"/>
            <a:r>
              <a:rPr lang="de-DE" sz="2200"/>
              <a:t>Approximates the sketch very well</a:t>
            </a:r>
          </a:p>
          <a:p>
            <a:pPr lvl="1"/>
            <a:r>
              <a:rPr lang="de-DE" sz="2200"/>
              <a:t>Can introduce badly shaped tri‘s</a:t>
            </a:r>
          </a:p>
        </p:txBody>
      </p:sp>
      <p:sp>
        <p:nvSpPr>
          <p:cNvPr id="78866" name="Line 18"/>
          <p:cNvSpPr>
            <a:spLocks noChangeShapeType="1"/>
          </p:cNvSpPr>
          <p:nvPr/>
        </p:nvSpPr>
        <p:spPr bwMode="auto">
          <a:xfrm flipV="1">
            <a:off x="5715000" y="5276850"/>
            <a:ext cx="2895600" cy="6096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 flipH="1" flipV="1">
            <a:off x="5638800" y="4210050"/>
            <a:ext cx="2743200" cy="0"/>
          </a:xfrm>
          <a:prstGeom prst="line">
            <a:avLst/>
          </a:prstGeom>
          <a:noFill/>
          <a:ln w="38100">
            <a:solidFill>
              <a:srgbClr val="2AA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75438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screen</a:t>
            </a:r>
          </a:p>
        </p:txBody>
      </p:sp>
      <p:sp>
        <p:nvSpPr>
          <p:cNvPr id="78869" name="Oval 21"/>
          <p:cNvSpPr>
            <a:spLocks noChangeArrowheads="1"/>
          </p:cNvSpPr>
          <p:nvPr/>
        </p:nvSpPr>
        <p:spPr bwMode="auto">
          <a:xfrm>
            <a:off x="6324600" y="4133850"/>
            <a:ext cx="152400" cy="152400"/>
          </a:xfrm>
          <a:prstGeom prst="ellipse">
            <a:avLst/>
          </a:prstGeom>
          <a:solidFill>
            <a:srgbClr val="77DD77"/>
          </a:solidFill>
          <a:ln w="19050">
            <a:solidFill>
              <a:srgbClr val="2AA6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55626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sketch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6781800" y="36147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3300"/>
                </a:solidFill>
              </a:rPr>
              <a:t>S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6172200" y="36147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3300"/>
                </a:solidFill>
              </a:rPr>
              <a:t>S</a:t>
            </a:r>
            <a:r>
              <a:rPr lang="de-DE" b="1" baseline="-25000">
                <a:solidFill>
                  <a:srgbClr val="2AA62A"/>
                </a:solidFill>
              </a:rPr>
              <a:t>C</a:t>
            </a:r>
          </a:p>
        </p:txBody>
      </p: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6858000" y="4133850"/>
            <a:ext cx="152400" cy="685800"/>
            <a:chOff x="4320" y="2544"/>
            <a:chExt cx="96" cy="4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>
              <a:off x="4320" y="2544"/>
              <a:ext cx="96" cy="96"/>
            </a:xfrm>
            <a:prstGeom prst="ellipse">
              <a:avLst/>
            </a:prstGeom>
            <a:solidFill>
              <a:srgbClr val="FF9B9B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 flipV="1">
              <a:off x="4368" y="2688"/>
              <a:ext cx="0" cy="288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876" name="Group 28"/>
          <p:cNvGrpSpPr>
            <a:grpSpLocks/>
          </p:cNvGrpSpPr>
          <p:nvPr/>
        </p:nvGrpSpPr>
        <p:grpSpPr bwMode="auto">
          <a:xfrm>
            <a:off x="6477000" y="4286250"/>
            <a:ext cx="457200" cy="762000"/>
            <a:chOff x="4080" y="2640"/>
            <a:chExt cx="288" cy="480"/>
          </a:xfrm>
        </p:grpSpPr>
        <p:sp>
          <p:nvSpPr>
            <p:cNvPr id="78877" name="Line 29"/>
            <p:cNvSpPr>
              <a:spLocks noChangeShapeType="1"/>
            </p:cNvSpPr>
            <p:nvPr/>
          </p:nvSpPr>
          <p:spPr bwMode="auto">
            <a:xfrm flipH="1" flipV="1">
              <a:off x="4272" y="2784"/>
              <a:ext cx="96" cy="33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8" name="Text Box 30"/>
            <p:cNvSpPr txBox="1">
              <a:spLocks noChangeArrowheads="1"/>
            </p:cNvSpPr>
            <p:nvPr/>
          </p:nvSpPr>
          <p:spPr bwMode="auto">
            <a:xfrm>
              <a:off x="4080" y="2640"/>
              <a:ext cx="1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chemeClr val="bg2"/>
                  </a:solidFill>
                </a:rPr>
                <a:t>n</a:t>
              </a:r>
            </a:p>
          </p:txBody>
        </p:sp>
      </p:grpSp>
      <p:sp>
        <p:nvSpPr>
          <p:cNvPr id="78879" name="Line 31"/>
          <p:cNvSpPr>
            <a:spLocks noChangeShapeType="1"/>
          </p:cNvSpPr>
          <p:nvPr/>
        </p:nvSpPr>
        <p:spPr bwMode="auto">
          <a:xfrm flipH="1" flipV="1">
            <a:off x="6457950" y="4086225"/>
            <a:ext cx="381000" cy="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0" name="Line 32"/>
          <p:cNvSpPr>
            <a:spLocks noChangeShapeType="1"/>
          </p:cNvSpPr>
          <p:nvPr/>
        </p:nvSpPr>
        <p:spPr bwMode="auto">
          <a:xfrm>
            <a:off x="6400800" y="4362450"/>
            <a:ext cx="3175" cy="6699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1" name="Line 33"/>
          <p:cNvSpPr>
            <a:spLocks noChangeShapeType="1"/>
          </p:cNvSpPr>
          <p:nvPr/>
        </p:nvSpPr>
        <p:spPr bwMode="auto">
          <a:xfrm flipV="1">
            <a:off x="6019800" y="5048250"/>
            <a:ext cx="9144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2" name="Line 34"/>
          <p:cNvSpPr>
            <a:spLocks noChangeShapeType="1"/>
          </p:cNvSpPr>
          <p:nvPr/>
        </p:nvSpPr>
        <p:spPr bwMode="auto">
          <a:xfrm flipH="1" flipV="1">
            <a:off x="6934200" y="5048250"/>
            <a:ext cx="1295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3" name="Oval 35"/>
          <p:cNvSpPr>
            <a:spLocks noChangeArrowheads="1"/>
          </p:cNvSpPr>
          <p:nvPr/>
        </p:nvSpPr>
        <p:spPr bwMode="auto">
          <a:xfrm>
            <a:off x="8153400" y="52768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84" name="Oval 36"/>
          <p:cNvSpPr>
            <a:spLocks noChangeArrowheads="1"/>
          </p:cNvSpPr>
          <p:nvPr/>
        </p:nvSpPr>
        <p:spPr bwMode="auto">
          <a:xfrm>
            <a:off x="5943600" y="57340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85" name="Text Box 37"/>
          <p:cNvSpPr txBox="1">
            <a:spLocks noChangeArrowheads="1"/>
          </p:cNvSpPr>
          <p:nvPr/>
        </p:nvSpPr>
        <p:spPr bwMode="auto">
          <a:xfrm>
            <a:off x="5629275" y="54435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8886" name="Text Box 38"/>
          <p:cNvSpPr txBox="1">
            <a:spLocks noChangeArrowheads="1"/>
          </p:cNvSpPr>
          <p:nvPr/>
        </p:nvSpPr>
        <p:spPr bwMode="auto">
          <a:xfrm>
            <a:off x="8001000" y="49101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8887" name="Oval 39"/>
          <p:cNvSpPr>
            <a:spLocks noChangeArrowheads="1"/>
          </p:cNvSpPr>
          <p:nvPr/>
        </p:nvSpPr>
        <p:spPr bwMode="auto">
          <a:xfrm>
            <a:off x="6858000" y="49720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88" name="Group 40"/>
          <p:cNvGrpSpPr>
            <a:grpSpLocks/>
          </p:cNvGrpSpPr>
          <p:nvPr/>
        </p:nvGrpSpPr>
        <p:grpSpPr bwMode="auto">
          <a:xfrm>
            <a:off x="6861175" y="4619625"/>
            <a:ext cx="514350" cy="519113"/>
            <a:chOff x="4320" y="2850"/>
            <a:chExt cx="324" cy="327"/>
          </a:xfrm>
        </p:grpSpPr>
        <p:sp>
          <p:nvSpPr>
            <p:cNvPr id="78889" name="Text Box 41"/>
            <p:cNvSpPr txBox="1">
              <a:spLocks noChangeArrowheads="1"/>
            </p:cNvSpPr>
            <p:nvPr/>
          </p:nvSpPr>
          <p:spPr bwMode="auto">
            <a:xfrm>
              <a:off x="4356" y="2850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FF0000"/>
                  </a:solidFill>
                </a:rPr>
                <a:t>v</a:t>
              </a:r>
              <a:r>
                <a:rPr lang="de-DE" b="1" baseline="-25000">
                  <a:solidFill>
                    <a:srgbClr val="0066FF"/>
                  </a:solidFill>
                </a:rPr>
                <a:t>O</a:t>
              </a: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>
              <a:off x="4320" y="3081"/>
              <a:ext cx="96" cy="96"/>
            </a:xfrm>
            <a:prstGeom prst="ellipse">
              <a:avLst/>
            </a:prstGeom>
            <a:solidFill>
              <a:srgbClr val="800000"/>
            </a:solidFill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8891" name="Picture 43" descr="adj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6" t="23238" r="17609" b="49796"/>
          <a:stretch>
            <a:fillRect/>
          </a:stretch>
        </p:blipFill>
        <p:spPr bwMode="auto">
          <a:xfrm>
            <a:off x="3309938" y="4368800"/>
            <a:ext cx="1162050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892" name="Group 44"/>
          <p:cNvGrpSpPr>
            <a:grpSpLocks/>
          </p:cNvGrpSpPr>
          <p:nvPr/>
        </p:nvGrpSpPr>
        <p:grpSpPr bwMode="auto">
          <a:xfrm>
            <a:off x="5564188" y="2971800"/>
            <a:ext cx="2592387" cy="762000"/>
            <a:chOff x="3505" y="1968"/>
            <a:chExt cx="1633" cy="480"/>
          </a:xfrm>
        </p:grpSpPr>
        <p:grpSp>
          <p:nvGrpSpPr>
            <p:cNvPr id="78893" name="Group 45"/>
            <p:cNvGrpSpPr>
              <a:grpSpLocks/>
            </p:cNvGrpSpPr>
            <p:nvPr/>
          </p:nvGrpSpPr>
          <p:grpSpPr bwMode="auto">
            <a:xfrm>
              <a:off x="3842" y="2208"/>
              <a:ext cx="1009" cy="240"/>
              <a:chOff x="3842" y="2208"/>
              <a:chExt cx="1009" cy="240"/>
            </a:xfrm>
          </p:grpSpPr>
          <p:sp>
            <p:nvSpPr>
              <p:cNvPr id="78894" name="Line 46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5" name="Line 47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6" name="Line 48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7" name="Line 49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8" name="Line 50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9" name="Line 51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0" name="Line 52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1" name="Line 53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902" name="Text Box 54"/>
            <p:cNvSpPr txBox="1">
              <a:spLocks noChangeArrowheads="1"/>
            </p:cNvSpPr>
            <p:nvPr/>
          </p:nvSpPr>
          <p:spPr bwMode="auto">
            <a:xfrm>
              <a:off x="3505" y="1968"/>
              <a:ext cx="16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 b="1">
                  <a:solidFill>
                    <a:srgbClr val="0000FF"/>
                  </a:solidFill>
                </a:rPr>
                <a:t>(orthographic) viewer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886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78863"/>
                                        </p:tgtEl>
                                      </p:cBhvr>
                                      <p:by x="33330" y="333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7889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78891"/>
                                        </p:tgtEl>
                                      </p:cBhvr>
                                      <p:by x="33330" y="333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8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8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8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8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8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8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1" grpId="0"/>
      <p:bldP spid="78872" grpId="0"/>
      <p:bldP spid="78879" grpId="0" animBg="1"/>
      <p:bldP spid="78880" grpId="0" animBg="1"/>
      <p:bldP spid="78881" grpId="0" animBg="1"/>
      <p:bldP spid="78882" grpId="0" animBg="1"/>
      <p:bldP spid="78885" grpId="0"/>
      <p:bldP spid="78886" grpId="0"/>
      <p:bldP spid="788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86" name="Picture 54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02" name="Picture 70" descr="adj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681" name="Group 49"/>
          <p:cNvGrpSpPr>
            <a:grpSpLocks/>
          </p:cNvGrpSpPr>
          <p:nvPr/>
        </p:nvGrpSpPr>
        <p:grpSpPr bwMode="auto">
          <a:xfrm>
            <a:off x="5410200" y="5200650"/>
            <a:ext cx="2209800" cy="762000"/>
            <a:chOff x="3408" y="3216"/>
            <a:chExt cx="1392" cy="480"/>
          </a:xfrm>
        </p:grpSpPr>
        <p:sp>
          <p:nvSpPr>
            <p:cNvPr id="69677" name="Line 45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768" cy="192"/>
            </a:xfrm>
            <a:prstGeom prst="line">
              <a:avLst/>
            </a:prstGeom>
            <a:noFill/>
            <a:ln w="38100">
              <a:solidFill>
                <a:srgbClr val="B51B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6" name="Line 44"/>
            <p:cNvSpPr>
              <a:spLocks noChangeShapeType="1"/>
            </p:cNvSpPr>
            <p:nvPr/>
          </p:nvSpPr>
          <p:spPr bwMode="auto">
            <a:xfrm flipV="1">
              <a:off x="3408" y="3216"/>
              <a:ext cx="624" cy="480"/>
            </a:xfrm>
            <a:prstGeom prst="line">
              <a:avLst/>
            </a:prstGeom>
            <a:noFill/>
            <a:ln w="38100">
              <a:solidFill>
                <a:srgbClr val="B222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5" name="Group 3"/>
          <p:cNvGrpSpPr>
            <a:grpSpLocks/>
          </p:cNvGrpSpPr>
          <p:nvPr/>
        </p:nvGrpSpPr>
        <p:grpSpPr bwMode="auto">
          <a:xfrm>
            <a:off x="6019800" y="5200650"/>
            <a:ext cx="2209800" cy="609600"/>
            <a:chOff x="3792" y="3216"/>
            <a:chExt cx="1392" cy="384"/>
          </a:xfrm>
        </p:grpSpPr>
        <p:sp>
          <p:nvSpPr>
            <p:cNvPr id="69636" name="Line 4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1152" cy="96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7" name="Line 5"/>
            <p:cNvSpPr>
              <a:spLocks noChangeShapeType="1"/>
            </p:cNvSpPr>
            <p:nvPr/>
          </p:nvSpPr>
          <p:spPr bwMode="auto">
            <a:xfrm flipV="1">
              <a:off x="3792" y="3216"/>
              <a:ext cx="240" cy="384"/>
            </a:xfrm>
            <a:prstGeom prst="line">
              <a:avLst/>
            </a:prstGeom>
            <a:noFill/>
            <a:ln w="38100">
              <a:solidFill>
                <a:srgbClr val="ADAD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6248400" y="4667250"/>
            <a:ext cx="1524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867400" y="48339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0066FF"/>
                </a:solidFill>
              </a:rPr>
              <a:t>O</a:t>
            </a:r>
            <a:r>
              <a:rPr lang="de-DE" b="1" baseline="-25000">
                <a:solidFill>
                  <a:srgbClr val="2AA62A"/>
                </a:solidFill>
              </a:rPr>
              <a:t>C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5943600" y="44386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69647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Adjustment</a:t>
            </a:r>
          </a:p>
        </p:txBody>
      </p:sp>
      <p:sp>
        <p:nvSpPr>
          <p:cNvPr id="69648" name="Rectangle 1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Third: </a:t>
            </a:r>
            <a:r>
              <a:rPr lang="de-DE" sz="2700" b="1">
                <a:solidFill>
                  <a:srgbClr val="FF9900"/>
                </a:solidFill>
              </a:rPr>
              <a:t>local mesh regularization</a:t>
            </a:r>
            <a:endParaRPr lang="de-DE" sz="2700"/>
          </a:p>
          <a:p>
            <a:pPr lvl="1"/>
            <a:r>
              <a:rPr lang="de-DE" sz="2200"/>
              <a:t>Ask uniformly weighted Laplacian to become cotangent weighted Laplacian, while fixing path vertices</a:t>
            </a: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V="1">
            <a:off x="5029200" y="5276850"/>
            <a:ext cx="3581400" cy="7620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5943600" y="58245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8305800" y="51816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H="1" flipV="1">
            <a:off x="5638800" y="4210050"/>
            <a:ext cx="2743200" cy="0"/>
          </a:xfrm>
          <a:prstGeom prst="line">
            <a:avLst/>
          </a:prstGeom>
          <a:noFill/>
          <a:ln w="38100">
            <a:solidFill>
              <a:srgbClr val="2AA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75438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screen</a:t>
            </a: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>
            <a:off x="6324600" y="4133850"/>
            <a:ext cx="152400" cy="152400"/>
          </a:xfrm>
          <a:prstGeom prst="ellipse">
            <a:avLst/>
          </a:prstGeom>
          <a:solidFill>
            <a:srgbClr val="77DD77"/>
          </a:solidFill>
          <a:ln w="19050">
            <a:solidFill>
              <a:srgbClr val="2AA6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55626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sketch</a:t>
            </a:r>
          </a:p>
        </p:txBody>
      </p:sp>
      <p:sp>
        <p:nvSpPr>
          <p:cNvPr id="69668" name="Oval 36"/>
          <p:cNvSpPr>
            <a:spLocks noChangeArrowheads="1"/>
          </p:cNvSpPr>
          <p:nvPr/>
        </p:nvSpPr>
        <p:spPr bwMode="auto">
          <a:xfrm>
            <a:off x="8153400" y="52768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9" name="Oval 37"/>
          <p:cNvSpPr>
            <a:spLocks noChangeArrowheads="1"/>
          </p:cNvSpPr>
          <p:nvPr/>
        </p:nvSpPr>
        <p:spPr bwMode="auto">
          <a:xfrm>
            <a:off x="5943600" y="5734050"/>
            <a:ext cx="1524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5334000" y="5429250"/>
            <a:ext cx="2328863" cy="609600"/>
            <a:chOff x="3360" y="3360"/>
            <a:chExt cx="1467" cy="384"/>
          </a:xfrm>
        </p:grpSpPr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>
              <a:off x="3360" y="3648"/>
              <a:ext cx="96" cy="96"/>
            </a:xfrm>
            <a:prstGeom prst="ellipse">
              <a:avLst/>
            </a:prstGeom>
            <a:solidFill>
              <a:srgbClr val="B22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5" name="Oval 43"/>
            <p:cNvSpPr>
              <a:spLocks noChangeArrowheads="1"/>
            </p:cNvSpPr>
            <p:nvPr/>
          </p:nvSpPr>
          <p:spPr bwMode="auto">
            <a:xfrm>
              <a:off x="4731" y="3360"/>
              <a:ext cx="96" cy="96"/>
            </a:xfrm>
            <a:prstGeom prst="ellipse">
              <a:avLst/>
            </a:prstGeom>
            <a:solidFill>
              <a:srgbClr val="B22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92" name="Group 60"/>
          <p:cNvGrpSpPr>
            <a:grpSpLocks/>
          </p:cNvGrpSpPr>
          <p:nvPr/>
        </p:nvGrpSpPr>
        <p:grpSpPr bwMode="auto">
          <a:xfrm>
            <a:off x="5410200" y="5375275"/>
            <a:ext cx="2774950" cy="877888"/>
            <a:chOff x="3408" y="3326"/>
            <a:chExt cx="1748" cy="553"/>
          </a:xfrm>
        </p:grpSpPr>
        <p:sp>
          <p:nvSpPr>
            <p:cNvPr id="69678" name="Text Box 46"/>
            <p:cNvSpPr txBox="1">
              <a:spLocks noChangeArrowheads="1"/>
            </p:cNvSpPr>
            <p:nvPr/>
          </p:nvSpPr>
          <p:spPr bwMode="auto">
            <a:xfrm>
              <a:off x="3408" y="364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1</a:t>
              </a:r>
            </a:p>
          </p:txBody>
        </p:sp>
        <p:sp>
          <p:nvSpPr>
            <p:cNvPr id="69679" name="Text Box 47"/>
            <p:cNvSpPr txBox="1">
              <a:spLocks noChangeArrowheads="1"/>
            </p:cNvSpPr>
            <p:nvPr/>
          </p:nvSpPr>
          <p:spPr bwMode="auto">
            <a:xfrm>
              <a:off x="4820" y="33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2</a:t>
              </a:r>
            </a:p>
          </p:txBody>
        </p:sp>
      </p:grpSp>
      <p:sp>
        <p:nvSpPr>
          <p:cNvPr id="69682" name="Text Box 50"/>
          <p:cNvSpPr txBox="1">
            <a:spLocks noChangeArrowheads="1"/>
          </p:cNvSpPr>
          <p:nvPr/>
        </p:nvSpPr>
        <p:spPr bwMode="auto">
          <a:xfrm>
            <a:off x="6400800" y="572293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BE9A00"/>
                </a:solidFill>
              </a:rPr>
              <a:t>cotangent</a:t>
            </a:r>
          </a:p>
        </p:txBody>
      </p:sp>
      <p:sp>
        <p:nvSpPr>
          <p:cNvPr id="69683" name="Text Box 51"/>
          <p:cNvSpPr txBox="1">
            <a:spLocks noChangeArrowheads="1"/>
          </p:cNvSpPr>
          <p:nvPr/>
        </p:nvSpPr>
        <p:spPr bwMode="auto">
          <a:xfrm>
            <a:off x="7010400" y="55387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2AA62A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2AA62A"/>
                </a:solidFill>
              </a:rPr>
              <a:t>umbrella</a:t>
            </a:r>
          </a:p>
        </p:txBody>
      </p:sp>
      <p:sp>
        <p:nvSpPr>
          <p:cNvPr id="69688" name="Text Box 56"/>
          <p:cNvSpPr txBox="1">
            <a:spLocks noChangeArrowheads="1"/>
          </p:cNvSpPr>
          <p:nvPr/>
        </p:nvSpPr>
        <p:spPr bwMode="auto">
          <a:xfrm>
            <a:off x="6581775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/>
              <a:t>x</a:t>
            </a:r>
          </a:p>
        </p:txBody>
      </p: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6880225" y="336708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/>
              <a:t>=</a:t>
            </a: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7239000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>
                <a:latin typeface="Symbol" charset="0"/>
              </a:rPr>
              <a:t>d</a:t>
            </a:r>
          </a:p>
        </p:txBody>
      </p:sp>
      <p:sp>
        <p:nvSpPr>
          <p:cNvPr id="69691" name="Text Box 59"/>
          <p:cNvSpPr txBox="1">
            <a:spLocks noChangeArrowheads="1"/>
          </p:cNvSpPr>
          <p:nvPr/>
        </p:nvSpPr>
        <p:spPr bwMode="auto">
          <a:xfrm>
            <a:off x="6248400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/>
              <a:t>L</a:t>
            </a:r>
          </a:p>
        </p:txBody>
      </p:sp>
      <p:sp>
        <p:nvSpPr>
          <p:cNvPr id="69693" name="Text Box 61"/>
          <p:cNvSpPr txBox="1">
            <a:spLocks noChangeArrowheads="1"/>
          </p:cNvSpPr>
          <p:nvPr/>
        </p:nvSpPr>
        <p:spPr bwMode="auto">
          <a:xfrm>
            <a:off x="6477000" y="47577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69739" name="Text Box 107"/>
          <p:cNvSpPr txBox="1">
            <a:spLocks noChangeArrowheads="1"/>
          </p:cNvSpPr>
          <p:nvPr/>
        </p:nvSpPr>
        <p:spPr bwMode="auto">
          <a:xfrm>
            <a:off x="7416800" y="19796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grpSp>
        <p:nvGrpSpPr>
          <p:cNvPr id="69740" name="Group 108"/>
          <p:cNvGrpSpPr>
            <a:grpSpLocks/>
          </p:cNvGrpSpPr>
          <p:nvPr/>
        </p:nvGrpSpPr>
        <p:grpSpPr bwMode="auto">
          <a:xfrm>
            <a:off x="6300788" y="1843088"/>
            <a:ext cx="647700" cy="647700"/>
            <a:chOff x="1406" y="3249"/>
            <a:chExt cx="408" cy="408"/>
          </a:xfrm>
        </p:grpSpPr>
        <p:sp>
          <p:nvSpPr>
            <p:cNvPr id="69741" name="Rectangle 109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54C68D"/>
            </a:solidFill>
            <a:ln w="2540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2" name="Text Box 110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sp>
        <p:nvSpPr>
          <p:cNvPr id="69749" name="Line 117"/>
          <p:cNvSpPr>
            <a:spLocks noChangeShapeType="1"/>
          </p:cNvSpPr>
          <p:nvPr/>
        </p:nvSpPr>
        <p:spPr bwMode="auto">
          <a:xfrm flipV="1">
            <a:off x="6545263" y="5589588"/>
            <a:ext cx="612775" cy="1317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743" name="Group 111"/>
          <p:cNvGrpSpPr>
            <a:grpSpLocks/>
          </p:cNvGrpSpPr>
          <p:nvPr/>
        </p:nvGrpSpPr>
        <p:grpSpPr bwMode="auto">
          <a:xfrm>
            <a:off x="7092950" y="1843088"/>
            <a:ext cx="323850" cy="647700"/>
            <a:chOff x="1905" y="3249"/>
            <a:chExt cx="204" cy="408"/>
          </a:xfrm>
        </p:grpSpPr>
        <p:sp>
          <p:nvSpPr>
            <p:cNvPr id="69744" name="Rectangle 112"/>
            <p:cNvSpPr>
              <a:spLocks noChangeArrowheads="1"/>
            </p:cNvSpPr>
            <p:nvPr/>
          </p:nvSpPr>
          <p:spPr bwMode="auto">
            <a:xfrm>
              <a:off x="1928" y="3249"/>
              <a:ext cx="158" cy="408"/>
            </a:xfrm>
            <a:prstGeom prst="rect">
              <a:avLst/>
            </a:prstGeom>
            <a:solidFill>
              <a:srgbClr val="FF9393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5" name="Text Box 113"/>
            <p:cNvSpPr txBox="1">
              <a:spLocks noChangeArrowheads="1"/>
            </p:cNvSpPr>
            <p:nvPr/>
          </p:nvSpPr>
          <p:spPr bwMode="auto">
            <a:xfrm>
              <a:off x="1905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solidFill>
                    <a:srgbClr val="800000"/>
                  </a:solidFill>
                </a:rPr>
                <a:t>x</a:t>
              </a:r>
            </a:p>
          </p:txBody>
        </p:sp>
      </p:grpSp>
      <p:grpSp>
        <p:nvGrpSpPr>
          <p:cNvPr id="69746" name="Group 114"/>
          <p:cNvGrpSpPr>
            <a:grpSpLocks/>
          </p:cNvGrpSpPr>
          <p:nvPr/>
        </p:nvGrpSpPr>
        <p:grpSpPr bwMode="auto">
          <a:xfrm>
            <a:off x="7742238" y="1844675"/>
            <a:ext cx="323850" cy="647700"/>
            <a:chOff x="2313" y="3249"/>
            <a:chExt cx="204" cy="408"/>
          </a:xfrm>
        </p:grpSpPr>
        <p:sp>
          <p:nvSpPr>
            <p:cNvPr id="69747" name="Rectangle 115"/>
            <p:cNvSpPr>
              <a:spLocks noChangeArrowheads="1"/>
            </p:cNvSpPr>
            <p:nvPr/>
          </p:nvSpPr>
          <p:spPr bwMode="auto">
            <a:xfrm>
              <a:off x="2336" y="3249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8" name="Text Box 116"/>
            <p:cNvSpPr txBox="1">
              <a:spLocks noChangeArrowheads="1"/>
            </p:cNvSpPr>
            <p:nvPr/>
          </p:nvSpPr>
          <p:spPr bwMode="auto">
            <a:xfrm>
              <a:off x="2313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</a:p>
          </p:txBody>
        </p:sp>
      </p:grpSp>
      <p:sp>
        <p:nvSpPr>
          <p:cNvPr id="69673" name="Line 41"/>
          <p:cNvSpPr>
            <a:spLocks noChangeShapeType="1"/>
          </p:cNvSpPr>
          <p:nvPr/>
        </p:nvSpPr>
        <p:spPr bwMode="auto">
          <a:xfrm>
            <a:off x="6400800" y="5200650"/>
            <a:ext cx="762000" cy="3810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2" name="Line 40"/>
          <p:cNvSpPr>
            <a:spLocks noChangeShapeType="1"/>
          </p:cNvSpPr>
          <p:nvPr/>
        </p:nvSpPr>
        <p:spPr bwMode="auto">
          <a:xfrm>
            <a:off x="6400800" y="5200650"/>
            <a:ext cx="152400" cy="5334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Oval 10"/>
          <p:cNvSpPr>
            <a:spLocks noChangeArrowheads="1"/>
          </p:cNvSpPr>
          <p:nvPr/>
        </p:nvSpPr>
        <p:spPr bwMode="auto">
          <a:xfrm>
            <a:off x="6324600" y="512445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696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99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6969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6" presetClass="emph" presetSubtype="0" accel="50000" decel="50000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696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9A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6969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mp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696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mph" presetSubtype="2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69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22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6968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6" presetClass="emph" presetSubtype="0" accel="50000" decel="5000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696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9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9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9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0" grpId="0"/>
      <p:bldP spid="69650" grpId="1"/>
      <p:bldP spid="69651" grpId="0"/>
      <p:bldP spid="69651" grpId="1"/>
      <p:bldP spid="69668" grpId="0" animBg="1"/>
      <p:bldP spid="69669" grpId="0" animBg="1"/>
      <p:bldP spid="69682" grpId="0"/>
      <p:bldP spid="69683" grpId="0"/>
      <p:bldP spid="69683" grpId="1"/>
      <p:bldP spid="69688" grpId="0"/>
      <p:bldP spid="69688" grpId="1"/>
      <p:bldP spid="69688" grpId="2"/>
      <p:bldP spid="69688" grpId="3"/>
      <p:bldP spid="69689" grpId="0"/>
      <p:bldP spid="69690" grpId="0"/>
      <p:bldP spid="69690" grpId="1"/>
      <p:bldP spid="69690" grpId="2"/>
      <p:bldP spid="69690" grpId="4"/>
      <p:bldP spid="69691" grpId="0"/>
      <p:bldP spid="69691" grpId="3"/>
      <p:bldP spid="69691" grpId="4"/>
      <p:bldP spid="69693" grpId="0"/>
      <p:bldP spid="69739" grpId="0"/>
      <p:bldP spid="69749" grpId="0" animBg="1"/>
      <p:bldP spid="69749" grpId="1" animBg="1"/>
      <p:bldP spid="69673" grpId="0" animBg="1"/>
      <p:bldP spid="69673" grpId="1" animBg="1"/>
      <p:bldP spid="69672" grpId="0" animBg="1"/>
      <p:bldP spid="696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876" name="Group 4"/>
          <p:cNvGrpSpPr>
            <a:grpSpLocks/>
          </p:cNvGrpSpPr>
          <p:nvPr/>
        </p:nvGrpSpPr>
        <p:grpSpPr bwMode="auto">
          <a:xfrm>
            <a:off x="5410200" y="5200650"/>
            <a:ext cx="2209800" cy="762000"/>
            <a:chOff x="3408" y="3216"/>
            <a:chExt cx="1392" cy="480"/>
          </a:xfrm>
        </p:grpSpPr>
        <p:sp>
          <p:nvSpPr>
            <p:cNvPr id="79877" name="Line 5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768" cy="192"/>
            </a:xfrm>
            <a:prstGeom prst="line">
              <a:avLst/>
            </a:prstGeom>
            <a:noFill/>
            <a:ln w="38100">
              <a:solidFill>
                <a:srgbClr val="B51B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78" name="Line 6"/>
            <p:cNvSpPr>
              <a:spLocks noChangeShapeType="1"/>
            </p:cNvSpPr>
            <p:nvPr/>
          </p:nvSpPr>
          <p:spPr bwMode="auto">
            <a:xfrm flipV="1">
              <a:off x="3408" y="3216"/>
              <a:ext cx="624" cy="480"/>
            </a:xfrm>
            <a:prstGeom prst="line">
              <a:avLst/>
            </a:prstGeom>
            <a:noFill/>
            <a:ln w="38100">
              <a:solidFill>
                <a:srgbClr val="B222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6400800" y="5200650"/>
            <a:ext cx="152400" cy="5334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H="1" flipV="1">
            <a:off x="6248400" y="4667250"/>
            <a:ext cx="1524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5867400" y="48339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0066FF"/>
                </a:solidFill>
              </a:rPr>
              <a:t>O</a:t>
            </a:r>
            <a:r>
              <a:rPr lang="de-DE" b="1" baseline="-25000">
                <a:solidFill>
                  <a:srgbClr val="2AA62A"/>
                </a:solidFill>
              </a:rPr>
              <a:t>C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5943600" y="44386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79887" name="Oval 15"/>
          <p:cNvSpPr>
            <a:spLocks noChangeArrowheads="1"/>
          </p:cNvSpPr>
          <p:nvPr/>
        </p:nvSpPr>
        <p:spPr bwMode="auto">
          <a:xfrm>
            <a:off x="6324600" y="512445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 Adjustment</a:t>
            </a:r>
          </a:p>
        </p:txBody>
      </p:sp>
      <p:sp>
        <p:nvSpPr>
          <p:cNvPr id="79889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Third: </a:t>
            </a:r>
            <a:r>
              <a:rPr lang="de-DE" sz="2700" b="1">
                <a:solidFill>
                  <a:srgbClr val="FF9900"/>
                </a:solidFill>
              </a:rPr>
              <a:t>local mesh regularization</a:t>
            </a:r>
          </a:p>
          <a:p>
            <a:pPr lvl="1"/>
            <a:r>
              <a:rPr lang="de-DE" sz="2200"/>
              <a:t>Well shaped triangles and nice piecewise linear approximation of the users sketch</a:t>
            </a:r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029200" y="5276850"/>
            <a:ext cx="3581400" cy="7620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3" name="Line 21"/>
          <p:cNvSpPr>
            <a:spLocks noChangeShapeType="1"/>
          </p:cNvSpPr>
          <p:nvPr/>
        </p:nvSpPr>
        <p:spPr bwMode="auto">
          <a:xfrm flipH="1" flipV="1">
            <a:off x="5638800" y="4210050"/>
            <a:ext cx="2743200" cy="0"/>
          </a:xfrm>
          <a:prstGeom prst="line">
            <a:avLst/>
          </a:prstGeom>
          <a:noFill/>
          <a:ln w="38100">
            <a:solidFill>
              <a:srgbClr val="2AA62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75438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screen</a:t>
            </a:r>
          </a:p>
        </p:txBody>
      </p:sp>
      <p:sp>
        <p:nvSpPr>
          <p:cNvPr id="79895" name="Oval 23"/>
          <p:cNvSpPr>
            <a:spLocks noChangeArrowheads="1"/>
          </p:cNvSpPr>
          <p:nvPr/>
        </p:nvSpPr>
        <p:spPr bwMode="auto">
          <a:xfrm>
            <a:off x="6324600" y="4133850"/>
            <a:ext cx="152400" cy="152400"/>
          </a:xfrm>
          <a:prstGeom prst="ellipse">
            <a:avLst/>
          </a:prstGeom>
          <a:solidFill>
            <a:srgbClr val="77DD77"/>
          </a:solidFill>
          <a:ln w="19050">
            <a:solidFill>
              <a:srgbClr val="2AA6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Text Box 24"/>
          <p:cNvSpPr txBox="1">
            <a:spLocks noChangeArrowheads="1"/>
          </p:cNvSpPr>
          <p:nvPr/>
        </p:nvSpPr>
        <p:spPr bwMode="auto">
          <a:xfrm>
            <a:off x="5562600" y="390525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2AA62A"/>
                </a:solidFill>
              </a:rPr>
              <a:t>sketch</a:t>
            </a:r>
          </a:p>
        </p:txBody>
      </p:sp>
      <p:grpSp>
        <p:nvGrpSpPr>
          <p:cNvPr id="79899" name="Group 27"/>
          <p:cNvGrpSpPr>
            <a:grpSpLocks/>
          </p:cNvGrpSpPr>
          <p:nvPr/>
        </p:nvGrpSpPr>
        <p:grpSpPr bwMode="auto">
          <a:xfrm>
            <a:off x="5334000" y="5429250"/>
            <a:ext cx="2328863" cy="609600"/>
            <a:chOff x="3360" y="3360"/>
            <a:chExt cx="1467" cy="384"/>
          </a:xfrm>
        </p:grpSpPr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>
              <a:off x="3360" y="3648"/>
              <a:ext cx="96" cy="96"/>
            </a:xfrm>
            <a:prstGeom prst="ellipse">
              <a:avLst/>
            </a:prstGeom>
            <a:solidFill>
              <a:srgbClr val="B22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>
              <a:off x="4731" y="3360"/>
              <a:ext cx="96" cy="96"/>
            </a:xfrm>
            <a:prstGeom prst="ellipse">
              <a:avLst/>
            </a:prstGeom>
            <a:solidFill>
              <a:srgbClr val="B222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>
            <a:off x="5410200" y="5375275"/>
            <a:ext cx="2774950" cy="877888"/>
            <a:chOff x="3408" y="3326"/>
            <a:chExt cx="1748" cy="553"/>
          </a:xfrm>
        </p:grpSpPr>
        <p:sp>
          <p:nvSpPr>
            <p:cNvPr id="79903" name="Text Box 31"/>
            <p:cNvSpPr txBox="1">
              <a:spLocks noChangeArrowheads="1"/>
            </p:cNvSpPr>
            <p:nvPr/>
          </p:nvSpPr>
          <p:spPr bwMode="auto">
            <a:xfrm>
              <a:off x="3408" y="364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1</a:t>
              </a:r>
            </a:p>
          </p:txBody>
        </p:sp>
        <p:sp>
          <p:nvSpPr>
            <p:cNvPr id="79904" name="Text Box 32"/>
            <p:cNvSpPr txBox="1">
              <a:spLocks noChangeArrowheads="1"/>
            </p:cNvSpPr>
            <p:nvPr/>
          </p:nvSpPr>
          <p:spPr bwMode="auto">
            <a:xfrm>
              <a:off x="4820" y="33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2</a:t>
              </a:r>
            </a:p>
          </p:txBody>
        </p:sp>
      </p:grpSp>
      <p:sp>
        <p:nvSpPr>
          <p:cNvPr id="79905" name="Text Box 33"/>
          <p:cNvSpPr txBox="1">
            <a:spLocks noChangeArrowheads="1"/>
          </p:cNvSpPr>
          <p:nvPr/>
        </p:nvSpPr>
        <p:spPr bwMode="auto">
          <a:xfrm>
            <a:off x="6400800" y="572293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BE9A00"/>
                </a:solidFill>
              </a:rPr>
              <a:t>cotangent</a:t>
            </a:r>
          </a:p>
        </p:txBody>
      </p:sp>
      <p:sp>
        <p:nvSpPr>
          <p:cNvPr id="79907" name="Text Box 35"/>
          <p:cNvSpPr txBox="1">
            <a:spLocks noChangeArrowheads="1"/>
          </p:cNvSpPr>
          <p:nvPr/>
        </p:nvSpPr>
        <p:spPr bwMode="auto">
          <a:xfrm>
            <a:off x="6581775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>
                <a:solidFill>
                  <a:srgbClr val="B22200"/>
                </a:solidFill>
              </a:rPr>
              <a:t>x</a:t>
            </a:r>
          </a:p>
        </p:txBody>
      </p:sp>
      <p:sp>
        <p:nvSpPr>
          <p:cNvPr id="79908" name="Text Box 36"/>
          <p:cNvSpPr txBox="1">
            <a:spLocks noChangeArrowheads="1"/>
          </p:cNvSpPr>
          <p:nvPr/>
        </p:nvSpPr>
        <p:spPr bwMode="auto">
          <a:xfrm>
            <a:off x="6880225" y="336708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/>
              <a:t>=</a:t>
            </a:r>
          </a:p>
        </p:txBody>
      </p:sp>
      <p:sp>
        <p:nvSpPr>
          <p:cNvPr id="79909" name="Text Box 37"/>
          <p:cNvSpPr txBox="1">
            <a:spLocks noChangeArrowheads="1"/>
          </p:cNvSpPr>
          <p:nvPr/>
        </p:nvSpPr>
        <p:spPr bwMode="auto">
          <a:xfrm>
            <a:off x="7239000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>
                <a:solidFill>
                  <a:srgbClr val="BE9A00"/>
                </a:solidFill>
                <a:latin typeface="Symbol" charset="0"/>
              </a:rPr>
              <a:t>d</a:t>
            </a:r>
          </a:p>
        </p:txBody>
      </p:sp>
      <p:sp>
        <p:nvSpPr>
          <p:cNvPr id="79910" name="Text Box 38"/>
          <p:cNvSpPr txBox="1">
            <a:spLocks noChangeArrowheads="1"/>
          </p:cNvSpPr>
          <p:nvPr/>
        </p:nvSpPr>
        <p:spPr bwMode="auto">
          <a:xfrm>
            <a:off x="6248400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>
                <a:solidFill>
                  <a:srgbClr val="339966"/>
                </a:solidFill>
              </a:rPr>
              <a:t>L</a:t>
            </a:r>
          </a:p>
        </p:txBody>
      </p:sp>
      <p:sp>
        <p:nvSpPr>
          <p:cNvPr id="79911" name="Text Box 39"/>
          <p:cNvSpPr txBox="1">
            <a:spLocks noChangeArrowheads="1"/>
          </p:cNvSpPr>
          <p:nvPr/>
        </p:nvSpPr>
        <p:spPr bwMode="auto">
          <a:xfrm>
            <a:off x="6477000" y="47577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pic>
        <p:nvPicPr>
          <p:cNvPr id="79913" name="Picture 41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6" t="23238" r="17609" b="49796"/>
          <a:stretch>
            <a:fillRect/>
          </a:stretch>
        </p:blipFill>
        <p:spPr bwMode="auto">
          <a:xfrm>
            <a:off x="3306763" y="4368800"/>
            <a:ext cx="1163637" cy="585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7416800" y="19796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grpSp>
        <p:nvGrpSpPr>
          <p:cNvPr id="79915" name="Group 43"/>
          <p:cNvGrpSpPr>
            <a:grpSpLocks/>
          </p:cNvGrpSpPr>
          <p:nvPr/>
        </p:nvGrpSpPr>
        <p:grpSpPr bwMode="auto">
          <a:xfrm>
            <a:off x="6300788" y="1843088"/>
            <a:ext cx="647700" cy="647700"/>
            <a:chOff x="1406" y="3249"/>
            <a:chExt cx="408" cy="408"/>
          </a:xfrm>
        </p:grpSpPr>
        <p:sp>
          <p:nvSpPr>
            <p:cNvPr id="79916" name="Rectangle 44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54C68D"/>
            </a:solidFill>
            <a:ln w="2540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7" name="Text Box 45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grpSp>
        <p:nvGrpSpPr>
          <p:cNvPr id="79918" name="Group 46"/>
          <p:cNvGrpSpPr>
            <a:grpSpLocks/>
          </p:cNvGrpSpPr>
          <p:nvPr/>
        </p:nvGrpSpPr>
        <p:grpSpPr bwMode="auto">
          <a:xfrm>
            <a:off x="7092950" y="1843088"/>
            <a:ext cx="323850" cy="647700"/>
            <a:chOff x="1905" y="3249"/>
            <a:chExt cx="204" cy="408"/>
          </a:xfrm>
        </p:grpSpPr>
        <p:sp>
          <p:nvSpPr>
            <p:cNvPr id="79919" name="Rectangle 47"/>
            <p:cNvSpPr>
              <a:spLocks noChangeArrowheads="1"/>
            </p:cNvSpPr>
            <p:nvPr/>
          </p:nvSpPr>
          <p:spPr bwMode="auto">
            <a:xfrm>
              <a:off x="1928" y="3249"/>
              <a:ext cx="158" cy="408"/>
            </a:xfrm>
            <a:prstGeom prst="rect">
              <a:avLst/>
            </a:prstGeom>
            <a:solidFill>
              <a:srgbClr val="FF9393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0" name="Text Box 48"/>
            <p:cNvSpPr txBox="1">
              <a:spLocks noChangeArrowheads="1"/>
            </p:cNvSpPr>
            <p:nvPr/>
          </p:nvSpPr>
          <p:spPr bwMode="auto">
            <a:xfrm>
              <a:off x="1905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solidFill>
                    <a:srgbClr val="800000"/>
                  </a:solidFill>
                </a:rPr>
                <a:t>x</a:t>
              </a:r>
            </a:p>
          </p:txBody>
        </p:sp>
      </p:grpSp>
      <p:grpSp>
        <p:nvGrpSpPr>
          <p:cNvPr id="79921" name="Group 49"/>
          <p:cNvGrpSpPr>
            <a:grpSpLocks/>
          </p:cNvGrpSpPr>
          <p:nvPr/>
        </p:nvGrpSpPr>
        <p:grpSpPr bwMode="auto">
          <a:xfrm>
            <a:off x="7742238" y="1844675"/>
            <a:ext cx="323850" cy="647700"/>
            <a:chOff x="2313" y="3249"/>
            <a:chExt cx="204" cy="408"/>
          </a:xfrm>
        </p:grpSpPr>
        <p:sp>
          <p:nvSpPr>
            <p:cNvPr id="79922" name="Rectangle 50"/>
            <p:cNvSpPr>
              <a:spLocks noChangeArrowheads="1"/>
            </p:cNvSpPr>
            <p:nvPr/>
          </p:nvSpPr>
          <p:spPr bwMode="auto">
            <a:xfrm>
              <a:off x="2336" y="3249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3" name="Text Box 51"/>
            <p:cNvSpPr txBox="1">
              <a:spLocks noChangeArrowheads="1"/>
            </p:cNvSpPr>
            <p:nvPr/>
          </p:nvSpPr>
          <p:spPr bwMode="auto">
            <a:xfrm>
              <a:off x="2313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991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79913"/>
                                        </p:tgtEl>
                                      </p:cBhvr>
                                      <p:by x="33330" y="333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9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9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9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9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9" grpId="0" build="p"/>
      <p:bldP spid="79893" grpId="0" animBg="1"/>
      <p:bldP spid="79894" grpId="0"/>
      <p:bldP spid="79895" grpId="0" animBg="1"/>
      <p:bldP spid="79896" grpId="0"/>
      <p:bldP spid="79907" grpId="0"/>
      <p:bldP spid="79908" grpId="0"/>
      <p:bldP spid="79909" grpId="0"/>
      <p:bldP spid="79910" grpId="0"/>
      <p:bldP spid="79911" grpId="0"/>
      <p:bldP spid="799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47" name="Line 51"/>
          <p:cNvSpPr>
            <a:spLocks noChangeShapeType="1"/>
          </p:cNvSpPr>
          <p:nvPr/>
        </p:nvSpPr>
        <p:spPr bwMode="auto">
          <a:xfrm>
            <a:off x="6400800" y="5195888"/>
            <a:ext cx="331788" cy="12573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2098" name="Picture 2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099" name="Group 3"/>
          <p:cNvGrpSpPr>
            <a:grpSpLocks/>
          </p:cNvGrpSpPr>
          <p:nvPr/>
        </p:nvGrpSpPr>
        <p:grpSpPr bwMode="auto">
          <a:xfrm>
            <a:off x="5410200" y="5200650"/>
            <a:ext cx="2209800" cy="762000"/>
            <a:chOff x="3408" y="3216"/>
            <a:chExt cx="1392" cy="480"/>
          </a:xfrm>
        </p:grpSpPr>
        <p:sp>
          <p:nvSpPr>
            <p:cNvPr id="132100" name="Line 4"/>
            <p:cNvSpPr>
              <a:spLocks noChangeShapeType="1"/>
            </p:cNvSpPr>
            <p:nvPr/>
          </p:nvSpPr>
          <p:spPr bwMode="auto">
            <a:xfrm flipH="1" flipV="1">
              <a:off x="4032" y="3216"/>
              <a:ext cx="768" cy="192"/>
            </a:xfrm>
            <a:prstGeom prst="line">
              <a:avLst/>
            </a:prstGeom>
            <a:noFill/>
            <a:ln w="38100">
              <a:solidFill>
                <a:srgbClr val="B51B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1" name="Line 5"/>
            <p:cNvSpPr>
              <a:spLocks noChangeShapeType="1"/>
            </p:cNvSpPr>
            <p:nvPr/>
          </p:nvSpPr>
          <p:spPr bwMode="auto">
            <a:xfrm flipV="1">
              <a:off x="3408" y="3216"/>
              <a:ext cx="624" cy="480"/>
            </a:xfrm>
            <a:prstGeom prst="line">
              <a:avLst/>
            </a:prstGeom>
            <a:noFill/>
            <a:ln w="38100">
              <a:solidFill>
                <a:srgbClr val="B222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03" name="Line 7"/>
          <p:cNvSpPr>
            <a:spLocks noChangeShapeType="1"/>
          </p:cNvSpPr>
          <p:nvPr/>
        </p:nvSpPr>
        <p:spPr bwMode="auto">
          <a:xfrm>
            <a:off x="6400800" y="5200650"/>
            <a:ext cx="152400" cy="5334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 flipH="1" flipV="1">
            <a:off x="6248400" y="4667250"/>
            <a:ext cx="1524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5867400" y="48339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v</a:t>
            </a:r>
            <a:r>
              <a:rPr lang="de-DE" b="1" baseline="-25000">
                <a:solidFill>
                  <a:srgbClr val="0066FF"/>
                </a:solidFill>
              </a:rPr>
              <a:t>O</a:t>
            </a:r>
            <a:r>
              <a:rPr lang="de-DE" b="1" baseline="-25000">
                <a:solidFill>
                  <a:srgbClr val="2AA62A"/>
                </a:solidFill>
              </a:rPr>
              <a:t>C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5943600" y="44386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132110" name="Oval 14"/>
          <p:cNvSpPr>
            <a:spLocks noChangeArrowheads="1"/>
          </p:cNvSpPr>
          <p:nvPr/>
        </p:nvSpPr>
        <p:spPr bwMode="auto">
          <a:xfrm>
            <a:off x="6324600" y="512445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1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Edit</a:t>
            </a:r>
          </a:p>
        </p:txBody>
      </p:sp>
      <p:sp>
        <p:nvSpPr>
          <p:cNvPr id="132112" name="Rectangle 1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Edit: </a:t>
            </a:r>
            <a:r>
              <a:rPr lang="de-DE" sz="2700" b="1">
                <a:solidFill>
                  <a:srgbClr val="FF9900"/>
                </a:solidFill>
              </a:rPr>
              <a:t>scale (or add to) Laplacians</a:t>
            </a: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 flipV="1">
            <a:off x="5029200" y="5276850"/>
            <a:ext cx="3581400" cy="7620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3" name="Oval 27"/>
          <p:cNvSpPr>
            <a:spLocks noChangeArrowheads="1"/>
          </p:cNvSpPr>
          <p:nvPr/>
        </p:nvSpPr>
        <p:spPr bwMode="auto">
          <a:xfrm>
            <a:off x="5334000" y="5886450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7510463" y="5429250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125" name="Group 29"/>
          <p:cNvGrpSpPr>
            <a:grpSpLocks/>
          </p:cNvGrpSpPr>
          <p:nvPr/>
        </p:nvGrpSpPr>
        <p:grpSpPr bwMode="auto">
          <a:xfrm>
            <a:off x="5410200" y="5375275"/>
            <a:ext cx="2774950" cy="877888"/>
            <a:chOff x="3408" y="3326"/>
            <a:chExt cx="1748" cy="553"/>
          </a:xfrm>
        </p:grpSpPr>
        <p:sp>
          <p:nvSpPr>
            <p:cNvPr id="132126" name="Text Box 30"/>
            <p:cNvSpPr txBox="1">
              <a:spLocks noChangeArrowheads="1"/>
            </p:cNvSpPr>
            <p:nvPr/>
          </p:nvSpPr>
          <p:spPr bwMode="auto">
            <a:xfrm>
              <a:off x="3408" y="364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1</a:t>
              </a:r>
            </a:p>
          </p:txBody>
        </p:sp>
        <p:sp>
          <p:nvSpPr>
            <p:cNvPr id="132127" name="Text Box 31"/>
            <p:cNvSpPr txBox="1">
              <a:spLocks noChangeArrowheads="1"/>
            </p:cNvSpPr>
            <p:nvPr/>
          </p:nvSpPr>
          <p:spPr bwMode="auto">
            <a:xfrm>
              <a:off x="4820" y="33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2</a:t>
              </a:r>
            </a:p>
          </p:txBody>
        </p:sp>
      </p:grpSp>
      <p:sp>
        <p:nvSpPr>
          <p:cNvPr id="132128" name="Text Box 32"/>
          <p:cNvSpPr txBox="1">
            <a:spLocks noChangeArrowheads="1"/>
          </p:cNvSpPr>
          <p:nvPr/>
        </p:nvSpPr>
        <p:spPr bwMode="auto">
          <a:xfrm>
            <a:off x="6400800" y="572293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BE9A00"/>
                </a:solidFill>
              </a:rPr>
              <a:t>cotangent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007 L 0.02101 -0.0034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32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7" grpId="0" animBg="1"/>
      <p:bldP spid="132103" grpId="0" animBg="1"/>
      <p:bldP spid="132112" grpId="0" build="p"/>
      <p:bldP spid="1321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Edit</a:t>
            </a:r>
          </a:p>
        </p:txBody>
      </p:sp>
      <p:sp>
        <p:nvSpPr>
          <p:cNvPr id="1331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Edit: </a:t>
            </a:r>
            <a:r>
              <a:rPr lang="de-DE" sz="2700" b="1">
                <a:solidFill>
                  <a:srgbClr val="FF9900"/>
                </a:solidFill>
              </a:rPr>
              <a:t>scale (or add to) Laplacians</a:t>
            </a:r>
          </a:p>
        </p:txBody>
      </p:sp>
      <p:sp>
        <p:nvSpPr>
          <p:cNvPr id="133134" name="Line 14"/>
          <p:cNvSpPr>
            <a:spLocks noChangeShapeType="1"/>
          </p:cNvSpPr>
          <p:nvPr/>
        </p:nvSpPr>
        <p:spPr bwMode="auto">
          <a:xfrm flipV="1">
            <a:off x="5029200" y="5276850"/>
            <a:ext cx="3581400" cy="7620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137" name="Group 17"/>
          <p:cNvGrpSpPr>
            <a:grpSpLocks/>
          </p:cNvGrpSpPr>
          <p:nvPr/>
        </p:nvGrpSpPr>
        <p:grpSpPr bwMode="auto">
          <a:xfrm>
            <a:off x="5410200" y="5375275"/>
            <a:ext cx="2774950" cy="877888"/>
            <a:chOff x="3408" y="3326"/>
            <a:chExt cx="1748" cy="553"/>
          </a:xfrm>
        </p:grpSpPr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>
              <a:off x="3408" y="364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1</a:t>
              </a:r>
            </a:p>
          </p:txBody>
        </p:sp>
        <p:sp>
          <p:nvSpPr>
            <p:cNvPr id="133139" name="Text Box 19"/>
            <p:cNvSpPr txBox="1">
              <a:spLocks noChangeArrowheads="1"/>
            </p:cNvSpPr>
            <p:nvPr/>
          </p:nvSpPr>
          <p:spPr bwMode="auto">
            <a:xfrm>
              <a:off x="4820" y="33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2</a:t>
              </a:r>
            </a:p>
          </p:txBody>
        </p:sp>
      </p:grpSp>
      <p:sp>
        <p:nvSpPr>
          <p:cNvPr id="133140" name="Text Box 20"/>
          <p:cNvSpPr txBox="1">
            <a:spLocks noChangeArrowheads="1"/>
          </p:cNvSpPr>
          <p:nvPr/>
        </p:nvSpPr>
        <p:spPr bwMode="auto">
          <a:xfrm>
            <a:off x="6400800" y="572293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BE9A00"/>
                </a:solidFill>
              </a:rPr>
              <a:t>cotangent</a:t>
            </a:r>
          </a:p>
        </p:txBody>
      </p:sp>
      <p:sp>
        <p:nvSpPr>
          <p:cNvPr id="133142" name="Line 22"/>
          <p:cNvSpPr>
            <a:spLocks noChangeShapeType="1"/>
          </p:cNvSpPr>
          <p:nvPr/>
        </p:nvSpPr>
        <p:spPr bwMode="auto">
          <a:xfrm>
            <a:off x="6516688" y="4581525"/>
            <a:ext cx="331787" cy="12573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3" name="Line 23"/>
          <p:cNvSpPr>
            <a:spLocks noChangeShapeType="1"/>
          </p:cNvSpPr>
          <p:nvPr/>
        </p:nvSpPr>
        <p:spPr bwMode="auto">
          <a:xfrm flipH="1" flipV="1">
            <a:off x="6516688" y="4581525"/>
            <a:ext cx="1584325" cy="935038"/>
          </a:xfrm>
          <a:prstGeom prst="line">
            <a:avLst/>
          </a:prstGeom>
          <a:noFill/>
          <a:ln w="38100">
            <a:solidFill>
              <a:srgbClr val="B51B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4" name="Line 24"/>
          <p:cNvSpPr>
            <a:spLocks noChangeShapeType="1"/>
          </p:cNvSpPr>
          <p:nvPr/>
        </p:nvSpPr>
        <p:spPr bwMode="auto">
          <a:xfrm flipV="1">
            <a:off x="5795963" y="4581525"/>
            <a:ext cx="703262" cy="1439863"/>
          </a:xfrm>
          <a:prstGeom prst="line">
            <a:avLst/>
          </a:prstGeom>
          <a:noFill/>
          <a:ln w="38100">
            <a:solidFill>
              <a:srgbClr val="B222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5" name="Oval 25"/>
          <p:cNvSpPr>
            <a:spLocks noChangeArrowheads="1"/>
          </p:cNvSpPr>
          <p:nvPr/>
        </p:nvSpPr>
        <p:spPr bwMode="auto">
          <a:xfrm>
            <a:off x="8020050" y="5445125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6" name="Oval 26"/>
          <p:cNvSpPr>
            <a:spLocks noChangeArrowheads="1"/>
          </p:cNvSpPr>
          <p:nvPr/>
        </p:nvSpPr>
        <p:spPr bwMode="auto">
          <a:xfrm>
            <a:off x="5724525" y="5949950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7" name="Line 27"/>
          <p:cNvSpPr>
            <a:spLocks noChangeShapeType="1"/>
          </p:cNvSpPr>
          <p:nvPr/>
        </p:nvSpPr>
        <p:spPr bwMode="auto">
          <a:xfrm flipH="1" flipV="1">
            <a:off x="6364288" y="4048125"/>
            <a:ext cx="1524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8" name="Text Box 28"/>
          <p:cNvSpPr txBox="1">
            <a:spLocks noChangeArrowheads="1"/>
          </p:cNvSpPr>
          <p:nvPr/>
        </p:nvSpPr>
        <p:spPr bwMode="auto">
          <a:xfrm>
            <a:off x="6059488" y="381952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133149" name="Oval 29"/>
          <p:cNvSpPr>
            <a:spLocks noChangeArrowheads="1"/>
          </p:cNvSpPr>
          <p:nvPr/>
        </p:nvSpPr>
        <p:spPr bwMode="auto">
          <a:xfrm>
            <a:off x="6443663" y="450850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50" name="Picture 30" descr="adj4_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3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adj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Edit</a:t>
            </a:r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 flipV="1">
            <a:off x="5029200" y="5276850"/>
            <a:ext cx="3581400" cy="762000"/>
          </a:xfrm>
          <a:prstGeom prst="line">
            <a:avLst/>
          </a:prstGeom>
          <a:noFill/>
          <a:ln w="19050">
            <a:solidFill>
              <a:srgbClr val="C8AA2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5410200" y="5375275"/>
            <a:ext cx="2774950" cy="877888"/>
            <a:chOff x="3408" y="3326"/>
            <a:chExt cx="1748" cy="553"/>
          </a:xfrm>
        </p:grpSpPr>
        <p:sp>
          <p:nvSpPr>
            <p:cNvPr id="134151" name="Text Box 7"/>
            <p:cNvSpPr txBox="1">
              <a:spLocks noChangeArrowheads="1"/>
            </p:cNvSpPr>
            <p:nvPr/>
          </p:nvSpPr>
          <p:spPr bwMode="auto">
            <a:xfrm>
              <a:off x="3408" y="364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1</a:t>
              </a:r>
            </a:p>
          </p:txBody>
        </p:sp>
        <p:sp>
          <p:nvSpPr>
            <p:cNvPr id="134152" name="Text Box 8"/>
            <p:cNvSpPr txBox="1">
              <a:spLocks noChangeArrowheads="1"/>
            </p:cNvSpPr>
            <p:nvPr/>
          </p:nvSpPr>
          <p:spPr bwMode="auto">
            <a:xfrm>
              <a:off x="4820" y="33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>
                  <a:solidFill>
                    <a:srgbClr val="B22200"/>
                  </a:solidFill>
                </a:rPr>
                <a:t>v´</a:t>
              </a:r>
              <a:r>
                <a:rPr lang="de-DE" b="1" baseline="-25000">
                  <a:solidFill>
                    <a:srgbClr val="B22200"/>
                  </a:solidFill>
                </a:rPr>
                <a:t>2</a:t>
              </a:r>
            </a:p>
          </p:txBody>
        </p:sp>
      </p:grp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6400800" y="572293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b="1" baseline="-25000">
                <a:solidFill>
                  <a:srgbClr val="BE9A00"/>
                </a:solidFill>
              </a:rPr>
              <a:t>cotangent</a:t>
            </a:r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6516688" y="4581525"/>
            <a:ext cx="331787" cy="1257300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 flipH="1" flipV="1">
            <a:off x="6516688" y="4581525"/>
            <a:ext cx="1584325" cy="935038"/>
          </a:xfrm>
          <a:prstGeom prst="line">
            <a:avLst/>
          </a:prstGeom>
          <a:noFill/>
          <a:ln w="38100">
            <a:solidFill>
              <a:srgbClr val="B51B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 flipV="1">
            <a:off x="5795963" y="4581525"/>
            <a:ext cx="703262" cy="1439863"/>
          </a:xfrm>
          <a:prstGeom prst="line">
            <a:avLst/>
          </a:prstGeom>
          <a:noFill/>
          <a:ln w="38100">
            <a:solidFill>
              <a:srgbClr val="B222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7" name="Oval 13"/>
          <p:cNvSpPr>
            <a:spLocks noChangeArrowheads="1"/>
          </p:cNvSpPr>
          <p:nvPr/>
        </p:nvSpPr>
        <p:spPr bwMode="auto">
          <a:xfrm>
            <a:off x="8020050" y="5445125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8" name="Oval 14"/>
          <p:cNvSpPr>
            <a:spLocks noChangeArrowheads="1"/>
          </p:cNvSpPr>
          <p:nvPr/>
        </p:nvSpPr>
        <p:spPr bwMode="auto">
          <a:xfrm>
            <a:off x="5724525" y="5949950"/>
            <a:ext cx="152400" cy="152400"/>
          </a:xfrm>
          <a:prstGeom prst="ellipse">
            <a:avLst/>
          </a:prstGeom>
          <a:solidFill>
            <a:srgbClr val="B22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 flipH="1" flipV="1">
            <a:off x="6364288" y="4048125"/>
            <a:ext cx="1524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6059488" y="381952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134161" name="Oval 17"/>
          <p:cNvSpPr>
            <a:spLocks noChangeArrowheads="1"/>
          </p:cNvSpPr>
          <p:nvPr/>
        </p:nvSpPr>
        <p:spPr bwMode="auto">
          <a:xfrm>
            <a:off x="6443663" y="450850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162" name="Picture 18" descr="adj4_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868738"/>
            <a:ext cx="49085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64" name="Picture 20" descr="sharp_fea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35150"/>
            <a:ext cx="4822825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65" name="Picture 21" descr="sharp_feat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27213"/>
            <a:ext cx="2954337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48" name="Oval 76"/>
          <p:cNvSpPr>
            <a:spLocks noChangeArrowheads="1"/>
          </p:cNvSpPr>
          <p:nvPr/>
        </p:nvSpPr>
        <p:spPr bwMode="auto">
          <a:xfrm>
            <a:off x="1979613" y="4652963"/>
            <a:ext cx="144462" cy="144462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47" name="Line 75"/>
          <p:cNvSpPr>
            <a:spLocks noChangeShapeType="1"/>
          </p:cNvSpPr>
          <p:nvPr/>
        </p:nvSpPr>
        <p:spPr bwMode="auto">
          <a:xfrm>
            <a:off x="1862138" y="3059113"/>
            <a:ext cx="188912" cy="1665287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31" name="Rectangle 59"/>
          <p:cNvSpPr>
            <a:spLocks noChangeArrowheads="1"/>
          </p:cNvSpPr>
          <p:nvPr/>
        </p:nvSpPr>
        <p:spPr bwMode="auto">
          <a:xfrm>
            <a:off x="4716463" y="2420938"/>
            <a:ext cx="1943100" cy="1944687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7488238" y="4400550"/>
            <a:ext cx="423862" cy="647700"/>
            <a:chOff x="4717" y="2863"/>
            <a:chExt cx="267" cy="408"/>
          </a:xfrm>
        </p:grpSpPr>
        <p:sp>
          <p:nvSpPr>
            <p:cNvPr id="131075" name="Rectangle 3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76" name="Text Box 4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1</a:t>
              </a:r>
              <a:endParaRPr lang="de-DE" b="1"/>
            </a:p>
          </p:txBody>
        </p:sp>
      </p:grpSp>
      <p:sp>
        <p:nvSpPr>
          <p:cNvPr id="131077" name="Line 5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Laplacian Constraints</a:t>
            </a:r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47663" y="1909763"/>
            <a:ext cx="8415337" cy="4648200"/>
          </a:xfrm>
        </p:spPr>
        <p:txBody>
          <a:bodyPr/>
          <a:lstStyle/>
          <a:p>
            <a:r>
              <a:rPr lang="de-DE" sz="2700"/>
              <a:t>Scale (or add to) Laplacians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131080" name="Group 8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131081" name="Group 9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131082" name="Rectangle 10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83" name="Text Box 11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131084" name="Group 12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131085" name="Rectangle 13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86" name="Text Box 14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131087" name="Group 15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131088" name="Rectangle 16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89" name="Text Box 17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131093" name="Oval 21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5" name="Line 23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7" name="Line 25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8" name="Line 26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9" name="Line 27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0" name="Line 28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1" name="Line 29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2" name="Line 30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3" name="Line 31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4" name="Text Box 32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131105" name="Oval 33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6" name="Oval 34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7" name="Oval 35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8" name="Oval 36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9" name="Oval 37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10" name="Text Box 38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131111" name="Oval 39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1112" name="Group 40"/>
          <p:cNvGrpSpPr>
            <a:grpSpLocks/>
          </p:cNvGrpSpPr>
          <p:nvPr/>
        </p:nvGrpSpPr>
        <p:grpSpPr bwMode="auto">
          <a:xfrm>
            <a:off x="4643438" y="4332288"/>
            <a:ext cx="2016125" cy="274637"/>
            <a:chOff x="2925" y="2820"/>
            <a:chExt cx="1270" cy="173"/>
          </a:xfrm>
        </p:grpSpPr>
        <p:sp>
          <p:nvSpPr>
            <p:cNvPr id="131113" name="Rectangle 41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4" name="Rectangle 42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5" name="Text Box 43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131116" name="Group 44"/>
          <p:cNvGrpSpPr>
            <a:grpSpLocks/>
          </p:cNvGrpSpPr>
          <p:nvPr/>
        </p:nvGrpSpPr>
        <p:grpSpPr bwMode="auto">
          <a:xfrm>
            <a:off x="4716463" y="4549775"/>
            <a:ext cx="1944687" cy="274638"/>
            <a:chOff x="2971" y="2957"/>
            <a:chExt cx="1225" cy="173"/>
          </a:xfrm>
        </p:grpSpPr>
        <p:sp>
          <p:nvSpPr>
            <p:cNvPr id="131117" name="Rectangle 45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8" name="Rectangle 46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19" name="Text Box 47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131120" name="Group 48"/>
          <p:cNvGrpSpPr>
            <a:grpSpLocks/>
          </p:cNvGrpSpPr>
          <p:nvPr/>
        </p:nvGrpSpPr>
        <p:grpSpPr bwMode="auto">
          <a:xfrm>
            <a:off x="4716463" y="4772025"/>
            <a:ext cx="1944687" cy="274638"/>
            <a:chOff x="2971" y="3090"/>
            <a:chExt cx="1225" cy="173"/>
          </a:xfrm>
        </p:grpSpPr>
        <p:sp>
          <p:nvSpPr>
            <p:cNvPr id="131121" name="Rectangle 49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2" name="Rectangle 50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23" name="Text Box 51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131124" name="Text Box 52"/>
          <p:cNvSpPr txBox="1">
            <a:spLocks noChangeArrowheads="1"/>
          </p:cNvSpPr>
          <p:nvPr/>
        </p:nvSpPr>
        <p:spPr bwMode="auto">
          <a:xfrm>
            <a:off x="3203575" y="44005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131125" name="Oval 53"/>
          <p:cNvSpPr>
            <a:spLocks noChangeArrowheads="1"/>
          </p:cNvSpPr>
          <p:nvPr/>
        </p:nvSpPr>
        <p:spPr bwMode="auto">
          <a:xfrm>
            <a:off x="3311525" y="4221163"/>
            <a:ext cx="201613" cy="201612"/>
          </a:xfrm>
          <a:prstGeom prst="ellipse">
            <a:avLst/>
          </a:prstGeom>
          <a:solidFill>
            <a:srgbClr val="FF6464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26" name="Text Box 54"/>
          <p:cNvSpPr txBox="1">
            <a:spLocks noChangeArrowheads="1"/>
          </p:cNvSpPr>
          <p:nvPr/>
        </p:nvSpPr>
        <p:spPr bwMode="auto">
          <a:xfrm>
            <a:off x="4319588" y="45386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1127" name="Text Box 55"/>
          <p:cNvSpPr txBox="1">
            <a:spLocks noChangeArrowheads="1"/>
          </p:cNvSpPr>
          <p:nvPr/>
        </p:nvSpPr>
        <p:spPr bwMode="auto">
          <a:xfrm>
            <a:off x="7164388" y="45386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F0000"/>
                </a:solidFill>
              </a:rPr>
              <a:t>w</a:t>
            </a:r>
            <a:r>
              <a:rPr lang="de-DE" b="1" i="1" baseline="-25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1128" name="Text Box 56"/>
          <p:cNvSpPr txBox="1">
            <a:spLocks noChangeArrowheads="1"/>
          </p:cNvSpPr>
          <p:nvPr/>
        </p:nvSpPr>
        <p:spPr bwMode="auto">
          <a:xfrm>
            <a:off x="4262438" y="255746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sp>
        <p:nvSpPr>
          <p:cNvPr id="131129" name="Text Box 57"/>
          <p:cNvSpPr txBox="1">
            <a:spLocks noChangeArrowheads="1"/>
          </p:cNvSpPr>
          <p:nvPr/>
        </p:nvSpPr>
        <p:spPr bwMode="auto">
          <a:xfrm>
            <a:off x="7129463" y="2557463"/>
            <a:ext cx="541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i="1">
                <a:solidFill>
                  <a:srgbClr val="F4C600"/>
                </a:solidFill>
              </a:rPr>
              <a:t>w</a:t>
            </a:r>
            <a:r>
              <a:rPr lang="de-DE" b="1" i="1" baseline="-25000">
                <a:solidFill>
                  <a:srgbClr val="F4C600"/>
                </a:solidFill>
              </a:rPr>
              <a:t>Li</a:t>
            </a:r>
          </a:p>
        </p:txBody>
      </p:sp>
      <p:sp>
        <p:nvSpPr>
          <p:cNvPr id="131132" name="Rectangle 60"/>
          <p:cNvSpPr>
            <a:spLocks noChangeArrowheads="1"/>
          </p:cNvSpPr>
          <p:nvPr/>
        </p:nvSpPr>
        <p:spPr bwMode="auto">
          <a:xfrm>
            <a:off x="4716463" y="2420938"/>
            <a:ext cx="1944687" cy="1944687"/>
          </a:xfrm>
          <a:prstGeom prst="rect">
            <a:avLst/>
          </a:prstGeom>
          <a:noFill/>
          <a:ln w="25400">
            <a:solidFill>
              <a:srgbClr val="BE9A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1133" name="Group 61"/>
          <p:cNvGrpSpPr>
            <a:grpSpLocks/>
          </p:cNvGrpSpPr>
          <p:nvPr/>
        </p:nvGrpSpPr>
        <p:grpSpPr bwMode="auto">
          <a:xfrm>
            <a:off x="4716463" y="2420938"/>
            <a:ext cx="647700" cy="647700"/>
            <a:chOff x="2971" y="1525"/>
            <a:chExt cx="408" cy="408"/>
          </a:xfrm>
        </p:grpSpPr>
        <p:sp>
          <p:nvSpPr>
            <p:cNvPr id="131134" name="Rectangle 62"/>
            <p:cNvSpPr>
              <a:spLocks noChangeArrowheads="1"/>
            </p:cNvSpPr>
            <p:nvPr/>
          </p:nvSpPr>
          <p:spPr bwMode="auto">
            <a:xfrm>
              <a:off x="2971" y="1525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5" name="Text Box 63"/>
            <p:cNvSpPr txBox="1">
              <a:spLocks noChangeArrowheads="1"/>
            </p:cNvSpPr>
            <p:nvPr/>
          </p:nvSpPr>
          <p:spPr bwMode="auto">
            <a:xfrm>
              <a:off x="2993" y="1611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L/T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131136" name="Group 64"/>
          <p:cNvGrpSpPr>
            <a:grpSpLocks/>
          </p:cNvGrpSpPr>
          <p:nvPr/>
        </p:nvGrpSpPr>
        <p:grpSpPr bwMode="auto">
          <a:xfrm>
            <a:off x="5364163" y="3070225"/>
            <a:ext cx="647700" cy="647700"/>
            <a:chOff x="3379" y="1934"/>
            <a:chExt cx="408" cy="408"/>
          </a:xfrm>
        </p:grpSpPr>
        <p:sp>
          <p:nvSpPr>
            <p:cNvPr id="131137" name="Rectangle 65"/>
            <p:cNvSpPr>
              <a:spLocks noChangeArrowheads="1"/>
            </p:cNvSpPr>
            <p:nvPr/>
          </p:nvSpPr>
          <p:spPr bwMode="auto">
            <a:xfrm>
              <a:off x="3379" y="1934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38" name="Text Box 66"/>
            <p:cNvSpPr txBox="1">
              <a:spLocks noChangeArrowheads="1"/>
            </p:cNvSpPr>
            <p:nvPr/>
          </p:nvSpPr>
          <p:spPr bwMode="auto">
            <a:xfrm>
              <a:off x="3402" y="2020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L/T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131139" name="Group 67"/>
          <p:cNvGrpSpPr>
            <a:grpSpLocks/>
          </p:cNvGrpSpPr>
          <p:nvPr/>
        </p:nvGrpSpPr>
        <p:grpSpPr bwMode="auto">
          <a:xfrm>
            <a:off x="6013450" y="3717925"/>
            <a:ext cx="647700" cy="647700"/>
            <a:chOff x="3788" y="2342"/>
            <a:chExt cx="408" cy="408"/>
          </a:xfrm>
        </p:grpSpPr>
        <p:sp>
          <p:nvSpPr>
            <p:cNvPr id="131140" name="Rectangle 68"/>
            <p:cNvSpPr>
              <a:spLocks noChangeArrowheads="1"/>
            </p:cNvSpPr>
            <p:nvPr/>
          </p:nvSpPr>
          <p:spPr bwMode="auto">
            <a:xfrm>
              <a:off x="3788" y="2342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41" name="Text Box 69"/>
            <p:cNvSpPr txBox="1">
              <a:spLocks noChangeArrowheads="1"/>
            </p:cNvSpPr>
            <p:nvPr/>
          </p:nvSpPr>
          <p:spPr bwMode="auto">
            <a:xfrm>
              <a:off x="3810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L/T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sp>
        <p:nvSpPr>
          <p:cNvPr id="131142" name="Text Box 70"/>
          <p:cNvSpPr txBox="1">
            <a:spLocks noChangeArrowheads="1"/>
          </p:cNvSpPr>
          <p:nvPr/>
        </p:nvSpPr>
        <p:spPr bwMode="auto">
          <a:xfrm>
            <a:off x="6048375" y="2565400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T</a:t>
            </a:r>
            <a:r>
              <a:rPr lang="de-DE" b="1" i="1" baseline="-25000"/>
              <a:t>i</a:t>
            </a:r>
            <a:endParaRPr lang="de-DE" b="1" i="1"/>
          </a:p>
        </p:txBody>
      </p:sp>
      <p:sp>
        <p:nvSpPr>
          <p:cNvPr id="131143" name="Text Box 71"/>
          <p:cNvSpPr txBox="1">
            <a:spLocks noChangeArrowheads="1"/>
          </p:cNvSpPr>
          <p:nvPr/>
        </p:nvSpPr>
        <p:spPr bwMode="auto">
          <a:xfrm>
            <a:off x="4751388" y="3854450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T</a:t>
            </a:r>
            <a:r>
              <a:rPr lang="de-DE" b="1" i="1" baseline="-25000"/>
              <a:t>i</a:t>
            </a:r>
            <a:endParaRPr lang="de-DE" b="1" i="1"/>
          </a:p>
        </p:txBody>
      </p:sp>
      <p:grpSp>
        <p:nvGrpSpPr>
          <p:cNvPr id="131144" name="Group 72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131145" name="Rectangle 73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46" name="Text Box 74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  <p:grpSp>
        <p:nvGrpSpPr>
          <p:cNvPr id="131168" name="Group 96"/>
          <p:cNvGrpSpPr>
            <a:grpSpLocks/>
          </p:cNvGrpSpPr>
          <p:nvPr/>
        </p:nvGrpSpPr>
        <p:grpSpPr bwMode="auto">
          <a:xfrm>
            <a:off x="4716463" y="2924175"/>
            <a:ext cx="1943100" cy="1441450"/>
            <a:chOff x="2971" y="1842"/>
            <a:chExt cx="1224" cy="908"/>
          </a:xfrm>
        </p:grpSpPr>
        <p:sp>
          <p:nvSpPr>
            <p:cNvPr id="131152" name="Rectangle 80"/>
            <p:cNvSpPr>
              <a:spLocks noChangeArrowheads="1"/>
            </p:cNvSpPr>
            <p:nvPr/>
          </p:nvSpPr>
          <p:spPr bwMode="auto">
            <a:xfrm>
              <a:off x="2971" y="2659"/>
              <a:ext cx="1224" cy="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1" name="Rectangle 79"/>
            <p:cNvSpPr>
              <a:spLocks noChangeArrowheads="1"/>
            </p:cNvSpPr>
            <p:nvPr/>
          </p:nvSpPr>
          <p:spPr bwMode="auto">
            <a:xfrm>
              <a:off x="2971" y="2250"/>
              <a:ext cx="1224" cy="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0" name="Rectangle 78"/>
            <p:cNvSpPr>
              <a:spLocks noChangeArrowheads="1"/>
            </p:cNvSpPr>
            <p:nvPr/>
          </p:nvSpPr>
          <p:spPr bwMode="auto">
            <a:xfrm>
              <a:off x="2971" y="1842"/>
              <a:ext cx="1224" cy="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4" name="Rectangle 82"/>
            <p:cNvSpPr>
              <a:spLocks noChangeArrowheads="1"/>
            </p:cNvSpPr>
            <p:nvPr/>
          </p:nvSpPr>
          <p:spPr bwMode="auto">
            <a:xfrm>
              <a:off x="2971" y="1842"/>
              <a:ext cx="408" cy="91"/>
            </a:xfrm>
            <a:prstGeom prst="rect">
              <a:avLst/>
            </a:prstGeom>
            <a:solidFill>
              <a:srgbClr val="FFE67D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6" name="Rectangle 84"/>
            <p:cNvSpPr>
              <a:spLocks noChangeArrowheads="1"/>
            </p:cNvSpPr>
            <p:nvPr/>
          </p:nvSpPr>
          <p:spPr bwMode="auto">
            <a:xfrm>
              <a:off x="3379" y="2250"/>
              <a:ext cx="408" cy="91"/>
            </a:xfrm>
            <a:prstGeom prst="rect">
              <a:avLst/>
            </a:prstGeom>
            <a:solidFill>
              <a:srgbClr val="FFE67D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57" name="Rectangle 85"/>
            <p:cNvSpPr>
              <a:spLocks noChangeArrowheads="1"/>
            </p:cNvSpPr>
            <p:nvPr/>
          </p:nvSpPr>
          <p:spPr bwMode="auto">
            <a:xfrm>
              <a:off x="3787" y="2659"/>
              <a:ext cx="408" cy="91"/>
            </a:xfrm>
            <a:prstGeom prst="rect">
              <a:avLst/>
            </a:prstGeom>
            <a:solidFill>
              <a:srgbClr val="FFE67D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169" name="Group 97"/>
          <p:cNvGrpSpPr>
            <a:grpSpLocks/>
          </p:cNvGrpSpPr>
          <p:nvPr/>
        </p:nvGrpSpPr>
        <p:grpSpPr bwMode="auto">
          <a:xfrm>
            <a:off x="7564438" y="2774950"/>
            <a:ext cx="614362" cy="1662113"/>
            <a:chOff x="4765" y="1748"/>
            <a:chExt cx="387" cy="1047"/>
          </a:xfrm>
        </p:grpSpPr>
        <p:sp>
          <p:nvSpPr>
            <p:cNvPr id="131158" name="Rectangle 86"/>
            <p:cNvSpPr>
              <a:spLocks noChangeArrowheads="1"/>
            </p:cNvSpPr>
            <p:nvPr/>
          </p:nvSpPr>
          <p:spPr bwMode="auto">
            <a:xfrm>
              <a:off x="4765" y="1842"/>
              <a:ext cx="162" cy="91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62" name="Text Box 90"/>
            <p:cNvSpPr txBox="1">
              <a:spLocks noChangeArrowheads="1"/>
            </p:cNvSpPr>
            <p:nvPr/>
          </p:nvSpPr>
          <p:spPr bwMode="auto">
            <a:xfrm>
              <a:off x="4888" y="2564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z</a:t>
              </a:r>
              <a:endParaRPr lang="de-DE"/>
            </a:p>
          </p:txBody>
        </p:sp>
        <p:sp>
          <p:nvSpPr>
            <p:cNvPr id="131164" name="Text Box 92"/>
            <p:cNvSpPr txBox="1">
              <a:spLocks noChangeArrowheads="1"/>
            </p:cNvSpPr>
            <p:nvPr/>
          </p:nvSpPr>
          <p:spPr bwMode="auto">
            <a:xfrm>
              <a:off x="4888" y="2160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y</a:t>
              </a:r>
              <a:endParaRPr lang="de-DE"/>
            </a:p>
          </p:txBody>
        </p:sp>
        <p:sp>
          <p:nvSpPr>
            <p:cNvPr id="131165" name="Text Box 93"/>
            <p:cNvSpPr txBox="1">
              <a:spLocks noChangeArrowheads="1"/>
            </p:cNvSpPr>
            <p:nvPr/>
          </p:nvSpPr>
          <p:spPr bwMode="auto">
            <a:xfrm>
              <a:off x="4884" y="1748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x</a:t>
              </a:r>
              <a:endParaRPr lang="de-DE"/>
            </a:p>
          </p:txBody>
        </p:sp>
        <p:sp>
          <p:nvSpPr>
            <p:cNvPr id="131166" name="Rectangle 94"/>
            <p:cNvSpPr>
              <a:spLocks noChangeArrowheads="1"/>
            </p:cNvSpPr>
            <p:nvPr/>
          </p:nvSpPr>
          <p:spPr bwMode="auto">
            <a:xfrm>
              <a:off x="4765" y="2250"/>
              <a:ext cx="162" cy="91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67" name="Rectangle 95"/>
            <p:cNvSpPr>
              <a:spLocks noChangeArrowheads="1"/>
            </p:cNvSpPr>
            <p:nvPr/>
          </p:nvSpPr>
          <p:spPr bwMode="auto">
            <a:xfrm>
              <a:off x="4765" y="2659"/>
              <a:ext cx="162" cy="91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170" name="Group 98"/>
          <p:cNvGrpSpPr>
            <a:grpSpLocks/>
          </p:cNvGrpSpPr>
          <p:nvPr/>
        </p:nvGrpSpPr>
        <p:grpSpPr bwMode="auto">
          <a:xfrm>
            <a:off x="1006475" y="5649913"/>
            <a:ext cx="2881313" cy="863600"/>
            <a:chOff x="680" y="3407"/>
            <a:chExt cx="1815" cy="544"/>
          </a:xfrm>
        </p:grpSpPr>
        <p:sp>
          <p:nvSpPr>
            <p:cNvPr id="131171" name="Text Box 99"/>
            <p:cNvSpPr txBox="1">
              <a:spLocks noChangeArrowheads="1"/>
            </p:cNvSpPr>
            <p:nvPr/>
          </p:nvSpPr>
          <p:spPr bwMode="auto">
            <a:xfrm>
              <a:off x="680" y="3407"/>
              <a:ext cx="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r>
                <a:rPr lang="de-DE" sz="2400" b="1">
                  <a:solidFill>
                    <a:srgbClr val="3B710F"/>
                  </a:solidFill>
                </a:rPr>
                <a:t>A</a:t>
              </a:r>
            </a:p>
          </p:txBody>
        </p:sp>
        <p:sp>
          <p:nvSpPr>
            <p:cNvPr id="131172" name="Text Box 100"/>
            <p:cNvSpPr txBox="1">
              <a:spLocks noChangeArrowheads="1"/>
            </p:cNvSpPr>
            <p:nvPr/>
          </p:nvSpPr>
          <p:spPr bwMode="auto">
            <a:xfrm>
              <a:off x="1067" y="340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0000FF"/>
                  </a:solidFill>
                </a:rPr>
                <a:t>x</a:t>
              </a:r>
            </a:p>
          </p:txBody>
        </p:sp>
        <p:sp>
          <p:nvSpPr>
            <p:cNvPr id="131173" name="Text Box 101"/>
            <p:cNvSpPr txBox="1">
              <a:spLocks noChangeArrowheads="1"/>
            </p:cNvSpPr>
            <p:nvPr/>
          </p:nvSpPr>
          <p:spPr bwMode="auto">
            <a:xfrm>
              <a:off x="1241" y="344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=</a:t>
              </a:r>
            </a:p>
          </p:txBody>
        </p:sp>
        <p:sp>
          <p:nvSpPr>
            <p:cNvPr id="131174" name="Text Box 102"/>
            <p:cNvSpPr txBox="1">
              <a:spLocks noChangeArrowheads="1"/>
            </p:cNvSpPr>
            <p:nvPr/>
          </p:nvSpPr>
          <p:spPr bwMode="auto">
            <a:xfrm>
              <a:off x="1610" y="3407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800000"/>
                  </a:solidFill>
                </a:rPr>
                <a:t>b</a:t>
              </a:r>
            </a:p>
          </p:txBody>
        </p:sp>
        <p:sp>
          <p:nvSpPr>
            <p:cNvPr id="131175" name="Text Box 103"/>
            <p:cNvSpPr txBox="1">
              <a:spLocks noChangeArrowheads="1"/>
            </p:cNvSpPr>
            <p:nvPr/>
          </p:nvSpPr>
          <p:spPr bwMode="auto">
            <a:xfrm>
              <a:off x="1338" y="3407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endParaRPr lang="de-DE" sz="2400" b="1">
                <a:solidFill>
                  <a:srgbClr val="3B710F"/>
                </a:solidFill>
              </a:endParaRPr>
            </a:p>
          </p:txBody>
        </p:sp>
        <p:sp>
          <p:nvSpPr>
            <p:cNvPr id="131176" name="Text Box 104"/>
            <p:cNvSpPr txBox="1">
              <a:spLocks noChangeArrowheads="1"/>
            </p:cNvSpPr>
            <p:nvPr/>
          </p:nvSpPr>
          <p:spPr bwMode="auto">
            <a:xfrm>
              <a:off x="1271" y="3663"/>
              <a:ext cx="9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3B710F"/>
                  </a:solidFill>
                </a:rPr>
                <a:t>(A</a:t>
              </a:r>
              <a:r>
                <a:rPr lang="de-DE" sz="2400" b="1" baseline="30000">
                  <a:solidFill>
                    <a:srgbClr val="3B710F"/>
                  </a:solidFill>
                </a:rPr>
                <a:t>T</a:t>
              </a:r>
              <a:r>
                <a:rPr lang="de-DE" sz="2400" b="1">
                  <a:solidFill>
                    <a:srgbClr val="3B710F"/>
                  </a:solidFill>
                </a:rPr>
                <a:t>A)</a:t>
              </a:r>
              <a:r>
                <a:rPr lang="de-DE" sz="2400" b="1" baseline="30000">
                  <a:solidFill>
                    <a:srgbClr val="3B710F"/>
                  </a:solidFill>
                </a:rPr>
                <a:t>-1</a:t>
              </a:r>
              <a:endParaRPr lang="de-DE" sz="2400" b="1">
                <a:solidFill>
                  <a:srgbClr val="3B710F"/>
                </a:solidFill>
              </a:endParaRPr>
            </a:p>
          </p:txBody>
        </p:sp>
        <p:sp>
          <p:nvSpPr>
            <p:cNvPr id="131177" name="Text Box 105"/>
            <p:cNvSpPr txBox="1">
              <a:spLocks noChangeArrowheads="1"/>
            </p:cNvSpPr>
            <p:nvPr/>
          </p:nvSpPr>
          <p:spPr bwMode="auto">
            <a:xfrm>
              <a:off x="1067" y="3663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2400" b="1">
                  <a:solidFill>
                    <a:srgbClr val="0000FF"/>
                  </a:solidFill>
                </a:rPr>
                <a:t>x</a:t>
              </a:r>
            </a:p>
          </p:txBody>
        </p:sp>
        <p:sp>
          <p:nvSpPr>
            <p:cNvPr id="131178" name="Text Box 106"/>
            <p:cNvSpPr txBox="1">
              <a:spLocks noChangeArrowheads="1"/>
            </p:cNvSpPr>
            <p:nvPr/>
          </p:nvSpPr>
          <p:spPr bwMode="auto">
            <a:xfrm>
              <a:off x="1241" y="370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=</a:t>
              </a:r>
            </a:p>
          </p:txBody>
        </p:sp>
        <p:grpSp>
          <p:nvGrpSpPr>
            <p:cNvPr id="131179" name="Group 107"/>
            <p:cNvGrpSpPr>
              <a:grpSpLocks/>
            </p:cNvGrpSpPr>
            <p:nvPr/>
          </p:nvGrpSpPr>
          <p:grpSpPr bwMode="auto">
            <a:xfrm>
              <a:off x="2019" y="3663"/>
              <a:ext cx="476" cy="288"/>
              <a:chOff x="1451" y="3550"/>
              <a:chExt cx="476" cy="288"/>
            </a:xfrm>
          </p:grpSpPr>
          <p:sp>
            <p:nvSpPr>
              <p:cNvPr id="131180" name="Text Box 108"/>
              <p:cNvSpPr txBox="1">
                <a:spLocks noChangeArrowheads="1"/>
              </p:cNvSpPr>
              <p:nvPr/>
            </p:nvSpPr>
            <p:spPr bwMode="auto">
              <a:xfrm>
                <a:off x="1723" y="3550"/>
                <a:ext cx="2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de-DE" sz="2400" b="1">
                    <a:solidFill>
                      <a:srgbClr val="800000"/>
                    </a:solidFill>
                  </a:rPr>
                  <a:t>b</a:t>
                </a:r>
              </a:p>
            </p:txBody>
          </p:sp>
          <p:sp>
            <p:nvSpPr>
              <p:cNvPr id="131181" name="Text Box 109"/>
              <p:cNvSpPr txBox="1">
                <a:spLocks noChangeArrowheads="1"/>
              </p:cNvSpPr>
              <p:nvPr/>
            </p:nvSpPr>
            <p:spPr bwMode="auto">
              <a:xfrm>
                <a:off x="1451" y="3550"/>
                <a:ext cx="4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3B710F"/>
                    </a:solidFill>
                  </a:rPr>
                  <a:t>A</a:t>
                </a:r>
                <a:r>
                  <a:rPr lang="de-DE" sz="2400" b="1" baseline="30000">
                    <a:solidFill>
                      <a:srgbClr val="3B710F"/>
                    </a:solidFill>
                  </a:rPr>
                  <a:t>T</a:t>
                </a:r>
                <a:endParaRPr lang="de-DE" sz="2400" b="1">
                  <a:solidFill>
                    <a:srgbClr val="3B710F"/>
                  </a:solidFill>
                </a:endParaRPr>
              </a:p>
            </p:txBody>
          </p:sp>
        </p:grpSp>
      </p:grpSp>
      <p:sp>
        <p:nvSpPr>
          <p:cNvPr id="131182" name="Text Box 110"/>
          <p:cNvSpPr txBox="1">
            <a:spLocks noChangeArrowheads="1"/>
          </p:cNvSpPr>
          <p:nvPr/>
        </p:nvSpPr>
        <p:spPr bwMode="auto">
          <a:xfrm>
            <a:off x="971550" y="5186363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/>
              <a:t>Normal Equations</a:t>
            </a:r>
          </a:p>
        </p:txBody>
      </p:sp>
      <p:sp>
        <p:nvSpPr>
          <p:cNvPr id="131183" name="Text Box 111"/>
          <p:cNvSpPr txBox="1">
            <a:spLocks noChangeArrowheads="1"/>
          </p:cNvSpPr>
          <p:nvPr/>
        </p:nvSpPr>
        <p:spPr bwMode="auto">
          <a:xfrm>
            <a:off x="1547813" y="3789363"/>
            <a:ext cx="287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BE9A00"/>
                </a:solidFill>
                <a:latin typeface="Symbol" charset="0"/>
              </a:rPr>
              <a:t>d</a:t>
            </a:r>
            <a:endParaRPr lang="de-DE" b="1" baseline="-25000">
              <a:solidFill>
                <a:srgbClr val="BE9A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48" grpId="0" animBg="1"/>
      <p:bldP spid="131091" grpId="0" animBg="1"/>
      <p:bldP spid="131147" grpId="0" animBg="1"/>
      <p:bldP spid="131131" grpId="0" animBg="1"/>
      <p:bldP spid="131077" grpId="0" animBg="1"/>
      <p:bldP spid="131079" grpId="0" build="p"/>
      <p:bldP spid="131093" grpId="0" animBg="1"/>
      <p:bldP spid="131093" grpId="1" animBg="1"/>
      <p:bldP spid="131094" grpId="0" animBg="1"/>
      <p:bldP spid="131094" grpId="1" animBg="1"/>
      <p:bldP spid="131094" grpId="2" animBg="1"/>
      <p:bldP spid="131095" grpId="0" animBg="1"/>
      <p:bldP spid="131096" grpId="0" animBg="1"/>
      <p:bldP spid="131097" grpId="0" animBg="1"/>
      <p:bldP spid="131098" grpId="0" animBg="1"/>
      <p:bldP spid="131099" grpId="0" animBg="1"/>
      <p:bldP spid="131100" grpId="0" animBg="1"/>
      <p:bldP spid="131101" grpId="0" animBg="1"/>
      <p:bldP spid="131102" grpId="0" animBg="1"/>
      <p:bldP spid="131103" grpId="0" animBg="1"/>
      <p:bldP spid="131104" grpId="0"/>
      <p:bldP spid="131105" grpId="0" animBg="1"/>
      <p:bldP spid="131106" grpId="0" animBg="1"/>
      <p:bldP spid="131107" grpId="0" animBg="1"/>
      <p:bldP spid="131108" grpId="0" animBg="1"/>
      <p:bldP spid="131109" grpId="0" animBg="1"/>
      <p:bldP spid="131110" grpId="0"/>
      <p:bldP spid="131111" grpId="0" animBg="1"/>
      <p:bldP spid="131124" grpId="0"/>
      <p:bldP spid="131125" grpId="0" animBg="1"/>
      <p:bldP spid="131126" grpId="0"/>
      <p:bldP spid="131127" grpId="0"/>
      <p:bldP spid="131128" grpId="0"/>
      <p:bldP spid="131129" grpId="0"/>
      <p:bldP spid="131132" grpId="0" animBg="1"/>
      <p:bldP spid="131142" grpId="0"/>
      <p:bldP spid="131143" grpId="0"/>
      <p:bldP spid="131182" grpId="0"/>
      <p:bldP spid="1311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segm_t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4833938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adj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4833938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15" name="Line 39"/>
          <p:cNvSpPr>
            <a:spLocks noChangeShapeType="1"/>
          </p:cNvSpPr>
          <p:nvPr/>
        </p:nvSpPr>
        <p:spPr bwMode="auto">
          <a:xfrm flipV="1">
            <a:off x="1493838" y="2543175"/>
            <a:ext cx="377825" cy="2952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201" name="Picture 25" descr="segm_talk_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949450"/>
            <a:ext cx="29289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11" name="Freeform 35"/>
          <p:cNvSpPr>
            <a:spLocks/>
          </p:cNvSpPr>
          <p:nvPr/>
        </p:nvSpPr>
        <p:spPr bwMode="auto">
          <a:xfrm>
            <a:off x="6376988" y="1701800"/>
            <a:ext cx="1289050" cy="1476375"/>
          </a:xfrm>
          <a:custGeom>
            <a:avLst/>
            <a:gdLst>
              <a:gd name="T0" fmla="*/ 0 w 812"/>
              <a:gd name="T1" fmla="*/ 168 h 930"/>
              <a:gd name="T2" fmla="*/ 812 w 812"/>
              <a:gd name="T3" fmla="*/ 0 h 930"/>
              <a:gd name="T4" fmla="*/ 812 w 812"/>
              <a:gd name="T5" fmla="*/ 454 h 930"/>
              <a:gd name="T6" fmla="*/ 670 w 812"/>
              <a:gd name="T7" fmla="*/ 512 h 930"/>
              <a:gd name="T8" fmla="*/ 524 w 812"/>
              <a:gd name="T9" fmla="*/ 574 h 930"/>
              <a:gd name="T10" fmla="*/ 352 w 812"/>
              <a:gd name="T11" fmla="*/ 672 h 930"/>
              <a:gd name="T12" fmla="*/ 172 w 812"/>
              <a:gd name="T13" fmla="*/ 794 h 930"/>
              <a:gd name="T14" fmla="*/ 4 w 812"/>
              <a:gd name="T15" fmla="*/ 930 h 930"/>
              <a:gd name="T16" fmla="*/ 0 w 812"/>
              <a:gd name="T17" fmla="*/ 168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2" h="930">
                <a:moveTo>
                  <a:pt x="0" y="168"/>
                </a:moveTo>
                <a:lnTo>
                  <a:pt x="812" y="0"/>
                </a:lnTo>
                <a:lnTo>
                  <a:pt x="812" y="454"/>
                </a:lnTo>
                <a:cubicBezTo>
                  <a:pt x="732" y="484"/>
                  <a:pt x="720" y="492"/>
                  <a:pt x="670" y="512"/>
                </a:cubicBezTo>
                <a:cubicBezTo>
                  <a:pt x="638" y="523"/>
                  <a:pt x="578" y="546"/>
                  <a:pt x="524" y="574"/>
                </a:cubicBezTo>
                <a:cubicBezTo>
                  <a:pt x="465" y="604"/>
                  <a:pt x="399" y="644"/>
                  <a:pt x="352" y="672"/>
                </a:cubicBezTo>
                <a:cubicBezTo>
                  <a:pt x="285" y="714"/>
                  <a:pt x="227" y="753"/>
                  <a:pt x="172" y="794"/>
                </a:cubicBezTo>
                <a:cubicBezTo>
                  <a:pt x="132" y="825"/>
                  <a:pt x="26" y="911"/>
                  <a:pt x="4" y="930"/>
                </a:cubicBezTo>
                <a:lnTo>
                  <a:pt x="0" y="168"/>
                </a:lnTo>
                <a:close/>
              </a:path>
            </a:pathLst>
          </a:custGeom>
          <a:solidFill>
            <a:srgbClr val="0000FF">
              <a:alpha val="39999"/>
            </a:srgbClr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6"/>
          <p:cNvSpPr>
            <a:spLocks/>
          </p:cNvSpPr>
          <p:nvPr/>
        </p:nvSpPr>
        <p:spPr bwMode="auto">
          <a:xfrm>
            <a:off x="6376988" y="2420938"/>
            <a:ext cx="1287462" cy="1179512"/>
          </a:xfrm>
          <a:custGeom>
            <a:avLst/>
            <a:gdLst>
              <a:gd name="T0" fmla="*/ 0 w 811"/>
              <a:gd name="T1" fmla="*/ 743 h 743"/>
              <a:gd name="T2" fmla="*/ 808 w 811"/>
              <a:gd name="T3" fmla="*/ 529 h 743"/>
              <a:gd name="T4" fmla="*/ 811 w 811"/>
              <a:gd name="T5" fmla="*/ 0 h 743"/>
              <a:gd name="T6" fmla="*/ 669 w 811"/>
              <a:gd name="T7" fmla="*/ 58 h 743"/>
              <a:gd name="T8" fmla="*/ 523 w 811"/>
              <a:gd name="T9" fmla="*/ 120 h 743"/>
              <a:gd name="T10" fmla="*/ 351 w 811"/>
              <a:gd name="T11" fmla="*/ 218 h 743"/>
              <a:gd name="T12" fmla="*/ 171 w 811"/>
              <a:gd name="T13" fmla="*/ 340 h 743"/>
              <a:gd name="T14" fmla="*/ 3 w 811"/>
              <a:gd name="T15" fmla="*/ 476 h 743"/>
              <a:gd name="T16" fmla="*/ 0 w 811"/>
              <a:gd name="T17" fmla="*/ 743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1" h="743">
                <a:moveTo>
                  <a:pt x="0" y="743"/>
                </a:moveTo>
                <a:lnTo>
                  <a:pt x="808" y="529"/>
                </a:lnTo>
                <a:lnTo>
                  <a:pt x="811" y="0"/>
                </a:lnTo>
                <a:cubicBezTo>
                  <a:pt x="731" y="30"/>
                  <a:pt x="719" y="38"/>
                  <a:pt x="669" y="58"/>
                </a:cubicBezTo>
                <a:cubicBezTo>
                  <a:pt x="637" y="69"/>
                  <a:pt x="577" y="92"/>
                  <a:pt x="523" y="120"/>
                </a:cubicBezTo>
                <a:cubicBezTo>
                  <a:pt x="464" y="150"/>
                  <a:pt x="398" y="190"/>
                  <a:pt x="351" y="218"/>
                </a:cubicBezTo>
                <a:cubicBezTo>
                  <a:pt x="284" y="260"/>
                  <a:pt x="226" y="299"/>
                  <a:pt x="171" y="340"/>
                </a:cubicBezTo>
                <a:cubicBezTo>
                  <a:pt x="131" y="371"/>
                  <a:pt x="25" y="457"/>
                  <a:pt x="3" y="476"/>
                </a:cubicBezTo>
                <a:lnTo>
                  <a:pt x="0" y="743"/>
                </a:lnTo>
                <a:close/>
              </a:path>
            </a:pathLst>
          </a:custGeom>
          <a:solidFill>
            <a:srgbClr val="0000FF">
              <a:alpha val="14999"/>
            </a:srgbClr>
          </a:solidFill>
          <a:ln w="15875" cap="flat" cmpd="sng">
            <a:solidFill>
              <a:srgbClr val="4949FF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 flipH="1" flipV="1">
            <a:off x="1268413" y="2517775"/>
            <a:ext cx="227012" cy="3143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1476375" y="2578100"/>
            <a:ext cx="2908300" cy="274638"/>
          </a:xfrm>
          <a:custGeom>
            <a:avLst/>
            <a:gdLst>
              <a:gd name="T0" fmla="*/ 0 w 1832"/>
              <a:gd name="T1" fmla="*/ 173 h 173"/>
              <a:gd name="T2" fmla="*/ 298 w 1832"/>
              <a:gd name="T3" fmla="*/ 80 h 173"/>
              <a:gd name="T4" fmla="*/ 626 w 1832"/>
              <a:gd name="T5" fmla="*/ 31 h 173"/>
              <a:gd name="T6" fmla="*/ 996 w 1832"/>
              <a:gd name="T7" fmla="*/ 1 h 173"/>
              <a:gd name="T8" fmla="*/ 1461 w 1832"/>
              <a:gd name="T9" fmla="*/ 40 h 173"/>
              <a:gd name="T10" fmla="*/ 1832 w 1832"/>
              <a:gd name="T11" fmla="*/ 12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32" h="173">
                <a:moveTo>
                  <a:pt x="0" y="173"/>
                </a:moveTo>
                <a:cubicBezTo>
                  <a:pt x="50" y="157"/>
                  <a:pt x="194" y="104"/>
                  <a:pt x="298" y="80"/>
                </a:cubicBezTo>
                <a:cubicBezTo>
                  <a:pt x="402" y="56"/>
                  <a:pt x="510" y="44"/>
                  <a:pt x="626" y="31"/>
                </a:cubicBezTo>
                <a:cubicBezTo>
                  <a:pt x="742" y="18"/>
                  <a:pt x="857" y="0"/>
                  <a:pt x="996" y="1"/>
                </a:cubicBezTo>
                <a:cubicBezTo>
                  <a:pt x="1135" y="2"/>
                  <a:pt x="1322" y="19"/>
                  <a:pt x="1461" y="40"/>
                </a:cubicBezTo>
                <a:cubicBezTo>
                  <a:pt x="1600" y="61"/>
                  <a:pt x="1755" y="110"/>
                  <a:pt x="1832" y="128"/>
                </a:cubicBezTo>
              </a:path>
            </a:pathLst>
          </a:custGeom>
          <a:noFill/>
          <a:ln w="50800" cap="flat" cmpd="sng">
            <a:solidFill>
              <a:srgbClr val="00D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Edit</a:t>
            </a:r>
          </a:p>
        </p:txBody>
      </p:sp>
      <p:grpSp>
        <p:nvGrpSpPr>
          <p:cNvPr id="50216" name="Group 40"/>
          <p:cNvGrpSpPr>
            <a:grpSpLocks/>
          </p:cNvGrpSpPr>
          <p:nvPr/>
        </p:nvGrpSpPr>
        <p:grpSpPr bwMode="auto">
          <a:xfrm>
            <a:off x="1436688" y="2530475"/>
            <a:ext cx="3013075" cy="352425"/>
            <a:chOff x="950" y="1594"/>
            <a:chExt cx="1898" cy="222"/>
          </a:xfrm>
        </p:grpSpPr>
        <p:sp>
          <p:nvSpPr>
            <p:cNvPr id="50185" name="Oval 9"/>
            <p:cNvSpPr>
              <a:spLocks noChangeArrowheads="1"/>
            </p:cNvSpPr>
            <p:nvPr/>
          </p:nvSpPr>
          <p:spPr bwMode="auto">
            <a:xfrm>
              <a:off x="950" y="17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6" name="Oval 10"/>
            <p:cNvSpPr>
              <a:spLocks noChangeArrowheads="1"/>
            </p:cNvSpPr>
            <p:nvPr/>
          </p:nvSpPr>
          <p:spPr bwMode="auto">
            <a:xfrm>
              <a:off x="1084" y="170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7" name="Oval 11"/>
            <p:cNvSpPr>
              <a:spLocks noChangeArrowheads="1"/>
            </p:cNvSpPr>
            <p:nvPr/>
          </p:nvSpPr>
          <p:spPr bwMode="auto">
            <a:xfrm>
              <a:off x="1216" y="167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8" name="Oval 12"/>
            <p:cNvSpPr>
              <a:spLocks noChangeArrowheads="1"/>
            </p:cNvSpPr>
            <p:nvPr/>
          </p:nvSpPr>
          <p:spPr bwMode="auto">
            <a:xfrm>
              <a:off x="1355" y="16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Oval 13"/>
            <p:cNvSpPr>
              <a:spLocks noChangeArrowheads="1"/>
            </p:cNvSpPr>
            <p:nvPr/>
          </p:nvSpPr>
          <p:spPr bwMode="auto">
            <a:xfrm>
              <a:off x="1500" y="162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Oval 14"/>
            <p:cNvSpPr>
              <a:spLocks noChangeArrowheads="1"/>
            </p:cNvSpPr>
            <p:nvPr/>
          </p:nvSpPr>
          <p:spPr bwMode="auto">
            <a:xfrm>
              <a:off x="1642" y="1611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Oval 15"/>
            <p:cNvSpPr>
              <a:spLocks noChangeArrowheads="1"/>
            </p:cNvSpPr>
            <p:nvPr/>
          </p:nvSpPr>
          <p:spPr bwMode="auto">
            <a:xfrm>
              <a:off x="1788" y="159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Oval 16"/>
            <p:cNvSpPr>
              <a:spLocks noChangeArrowheads="1"/>
            </p:cNvSpPr>
            <p:nvPr/>
          </p:nvSpPr>
          <p:spPr bwMode="auto">
            <a:xfrm>
              <a:off x="1937" y="159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3" name="Oval 17"/>
            <p:cNvSpPr>
              <a:spLocks noChangeArrowheads="1"/>
            </p:cNvSpPr>
            <p:nvPr/>
          </p:nvSpPr>
          <p:spPr bwMode="auto">
            <a:xfrm>
              <a:off x="2082" y="159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Oval 18"/>
            <p:cNvSpPr>
              <a:spLocks noChangeArrowheads="1"/>
            </p:cNvSpPr>
            <p:nvPr/>
          </p:nvSpPr>
          <p:spPr bwMode="auto">
            <a:xfrm>
              <a:off x="2230" y="160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5" name="Oval 19"/>
            <p:cNvSpPr>
              <a:spLocks noChangeArrowheads="1"/>
            </p:cNvSpPr>
            <p:nvPr/>
          </p:nvSpPr>
          <p:spPr bwMode="auto">
            <a:xfrm>
              <a:off x="2373" y="162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6" name="Oval 20"/>
            <p:cNvSpPr>
              <a:spLocks noChangeArrowheads="1"/>
            </p:cNvSpPr>
            <p:nvPr/>
          </p:nvSpPr>
          <p:spPr bwMode="auto">
            <a:xfrm>
              <a:off x="2514" y="164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7" name="Oval 21"/>
            <p:cNvSpPr>
              <a:spLocks noChangeArrowheads="1"/>
            </p:cNvSpPr>
            <p:nvPr/>
          </p:nvSpPr>
          <p:spPr bwMode="auto">
            <a:xfrm>
              <a:off x="2650" y="167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8" name="Oval 22"/>
            <p:cNvSpPr>
              <a:spLocks noChangeArrowheads="1"/>
            </p:cNvSpPr>
            <p:nvPr/>
          </p:nvSpPr>
          <p:spPr bwMode="auto">
            <a:xfrm>
              <a:off x="2779" y="1713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1260475" y="220503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797675" y="2133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795963" y="2133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3366"/>
                </a:solidFill>
              </a:rPr>
              <a:t>v</a:t>
            </a:r>
          </a:p>
        </p:txBody>
      </p:sp>
      <p:sp>
        <p:nvSpPr>
          <p:cNvPr id="50210" name="Freeform 34"/>
          <p:cNvSpPr>
            <a:spLocks/>
          </p:cNvSpPr>
          <p:nvPr/>
        </p:nvSpPr>
        <p:spPr bwMode="auto">
          <a:xfrm>
            <a:off x="6376988" y="2422525"/>
            <a:ext cx="1289050" cy="768350"/>
          </a:xfrm>
          <a:custGeom>
            <a:avLst/>
            <a:gdLst>
              <a:gd name="T0" fmla="*/ 0 w 812"/>
              <a:gd name="T1" fmla="*/ 484 h 484"/>
              <a:gd name="T2" fmla="*/ 146 w 812"/>
              <a:gd name="T3" fmla="*/ 360 h 484"/>
              <a:gd name="T4" fmla="*/ 330 w 812"/>
              <a:gd name="T5" fmla="*/ 234 h 484"/>
              <a:gd name="T6" fmla="*/ 554 w 812"/>
              <a:gd name="T7" fmla="*/ 104 h 484"/>
              <a:gd name="T8" fmla="*/ 812 w 812"/>
              <a:gd name="T9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" h="484">
                <a:moveTo>
                  <a:pt x="0" y="484"/>
                </a:moveTo>
                <a:cubicBezTo>
                  <a:pt x="45" y="443"/>
                  <a:pt x="91" y="402"/>
                  <a:pt x="146" y="360"/>
                </a:cubicBezTo>
                <a:cubicBezTo>
                  <a:pt x="201" y="318"/>
                  <a:pt x="262" y="277"/>
                  <a:pt x="330" y="234"/>
                </a:cubicBezTo>
                <a:cubicBezTo>
                  <a:pt x="398" y="191"/>
                  <a:pt x="474" y="143"/>
                  <a:pt x="554" y="104"/>
                </a:cubicBezTo>
                <a:cubicBezTo>
                  <a:pt x="634" y="65"/>
                  <a:pt x="758" y="22"/>
                  <a:pt x="812" y="0"/>
                </a:cubicBezTo>
              </a:path>
            </a:pathLst>
          </a:custGeom>
          <a:noFill/>
          <a:ln w="3175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Oval 27"/>
          <p:cNvSpPr>
            <a:spLocks noChangeArrowheads="1"/>
          </p:cNvSpPr>
          <p:nvPr/>
        </p:nvSpPr>
        <p:spPr bwMode="auto">
          <a:xfrm>
            <a:off x="6973888" y="2647950"/>
            <a:ext cx="109537" cy="1095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4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 flipV="1">
            <a:off x="6767513" y="2312988"/>
            <a:ext cx="265112" cy="393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>
            <a:off x="5724525" y="2492375"/>
            <a:ext cx="1296988" cy="215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>
            <a:off x="7037388" y="2706688"/>
            <a:ext cx="450850" cy="255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7308850" y="2565400"/>
            <a:ext cx="449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00FF"/>
                </a:solidFill>
              </a:rPr>
              <a:t>n</a:t>
            </a:r>
            <a:r>
              <a:rPr lang="de-DE" b="1" baseline="-25000">
                <a:solidFill>
                  <a:srgbClr val="0000FF"/>
                </a:solidFill>
              </a:rPr>
              <a:t>r</a:t>
            </a:r>
            <a:endParaRPr lang="de-DE" b="1">
              <a:solidFill>
                <a:srgbClr val="0000FF"/>
              </a:solidFill>
            </a:endParaRPr>
          </a:p>
        </p:txBody>
      </p:sp>
      <p:grpSp>
        <p:nvGrpSpPr>
          <p:cNvPr id="50221" name="Group 45"/>
          <p:cNvGrpSpPr>
            <a:grpSpLocks/>
          </p:cNvGrpSpPr>
          <p:nvPr/>
        </p:nvGrpSpPr>
        <p:grpSpPr bwMode="auto">
          <a:xfrm rot="-829276">
            <a:off x="5440363" y="2397125"/>
            <a:ext cx="295275" cy="230188"/>
            <a:chOff x="3470" y="1480"/>
            <a:chExt cx="136" cy="106"/>
          </a:xfrm>
        </p:grpSpPr>
        <p:sp>
          <p:nvSpPr>
            <p:cNvPr id="50217" name="Line 41"/>
            <p:cNvSpPr>
              <a:spLocks noChangeShapeType="1"/>
            </p:cNvSpPr>
            <p:nvPr/>
          </p:nvSpPr>
          <p:spPr bwMode="auto">
            <a:xfrm flipH="1">
              <a:off x="3470" y="1480"/>
              <a:ext cx="136" cy="0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Line 42"/>
            <p:cNvSpPr>
              <a:spLocks noChangeShapeType="1"/>
            </p:cNvSpPr>
            <p:nvPr/>
          </p:nvSpPr>
          <p:spPr bwMode="auto">
            <a:xfrm flipH="1" flipV="1">
              <a:off x="3470" y="1480"/>
              <a:ext cx="98" cy="106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0" name="Line 44"/>
            <p:cNvSpPr>
              <a:spLocks noChangeShapeType="1"/>
            </p:cNvSpPr>
            <p:nvPr/>
          </p:nvSpPr>
          <p:spPr bwMode="auto">
            <a:xfrm flipV="1">
              <a:off x="3517" y="1481"/>
              <a:ext cx="22" cy="46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4932363" y="1724025"/>
            <a:ext cx="143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solidFill>
                  <a:srgbClr val="0000FF"/>
                </a:solidFill>
              </a:rPr>
              <a:t>radial plane</a:t>
            </a:r>
          </a:p>
        </p:txBody>
      </p:sp>
      <p:sp>
        <p:nvSpPr>
          <p:cNvPr id="50223" name="Text Box 47"/>
          <p:cNvSpPr txBox="1">
            <a:spLocks noChangeArrowheads="1"/>
          </p:cNvSpPr>
          <p:nvPr/>
        </p:nvSpPr>
        <p:spPr bwMode="auto">
          <a:xfrm>
            <a:off x="1693863" y="2166938"/>
            <a:ext cx="449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00FF"/>
                </a:solidFill>
              </a:rPr>
              <a:t>n</a:t>
            </a:r>
            <a:r>
              <a:rPr lang="de-DE" b="1" baseline="-25000">
                <a:solidFill>
                  <a:srgbClr val="0000FF"/>
                </a:solidFill>
              </a:rPr>
              <a:t>r</a:t>
            </a:r>
            <a:endParaRPr lang="de-DE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5" grpId="0" animBg="1"/>
      <p:bldP spid="50211" grpId="0" animBg="1"/>
      <p:bldP spid="50212" grpId="0" animBg="1"/>
      <p:bldP spid="50199" grpId="0" animBg="1"/>
      <p:bldP spid="50183" grpId="0" animBg="1"/>
      <p:bldP spid="50200" grpId="0"/>
      <p:bldP spid="50204" grpId="0"/>
      <p:bldP spid="50206" grpId="0"/>
      <p:bldP spid="50210" grpId="0" animBg="1"/>
      <p:bldP spid="50203" grpId="0" animBg="1"/>
      <p:bldP spid="50202" grpId="0" animBg="1"/>
      <p:bldP spid="50205" grpId="0" animBg="1"/>
      <p:bldP spid="50213" grpId="0" animBg="1"/>
      <p:bldP spid="50214" grpId="0"/>
      <p:bldP spid="50222" grpId="0"/>
      <p:bldP spid="50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700"/>
              <a:t>Silhouette sketching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Tx/>
              <a:buChar char="•"/>
            </a:pPr>
            <a:r>
              <a:rPr lang="de-DE" sz="2700">
                <a:solidFill>
                  <a:srgbClr val="000000"/>
                </a:solidFill>
              </a:rPr>
              <a:t>Feature sketching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347663" y="1911350"/>
            <a:ext cx="63849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Tx/>
              <a:buChar char="•"/>
            </a:pPr>
            <a:r>
              <a:rPr lang="de-DE" sz="2700">
                <a:solidFill>
                  <a:srgbClr val="000000"/>
                </a:solidFill>
              </a:rPr>
              <a:t>Sketching a shape can be interpreted as inverse </a:t>
            </a:r>
            <a:r>
              <a:rPr lang="de-DE" sz="2700" b="1">
                <a:solidFill>
                  <a:srgbClr val="FF9900"/>
                </a:solidFill>
              </a:rPr>
              <a:t>Non-Photorealistic Rendering </a:t>
            </a:r>
            <a:endParaRPr lang="de-DE" sz="2700"/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10000"/>
              <a:buFontTx/>
              <a:buChar char="•"/>
            </a:pPr>
            <a:r>
              <a:rPr lang="de-DE" sz="2700">
                <a:solidFill>
                  <a:srgbClr val="000000"/>
                </a:solidFill>
              </a:rPr>
              <a:t>A sketch-based </a:t>
            </a:r>
            <a:br>
              <a:rPr lang="de-DE" sz="2700">
                <a:solidFill>
                  <a:srgbClr val="000000"/>
                </a:solidFill>
              </a:rPr>
            </a:br>
            <a:r>
              <a:rPr lang="de-DE" sz="2700">
                <a:solidFill>
                  <a:srgbClr val="000000"/>
                </a:solidFill>
              </a:rPr>
              <a:t>modeling interface </a:t>
            </a:r>
            <a:br>
              <a:rPr lang="de-DE" sz="2700">
                <a:solidFill>
                  <a:srgbClr val="000000"/>
                </a:solidFill>
              </a:rPr>
            </a:br>
            <a:r>
              <a:rPr lang="de-DE" sz="2700">
                <a:solidFill>
                  <a:srgbClr val="000000"/>
                </a:solidFill>
              </a:rPr>
              <a:t>which uses silhouettes </a:t>
            </a:r>
            <a:br>
              <a:rPr lang="de-DE" sz="2700">
                <a:solidFill>
                  <a:srgbClr val="000000"/>
                </a:solidFill>
              </a:rPr>
            </a:br>
            <a:r>
              <a:rPr lang="de-DE" sz="2700">
                <a:solidFill>
                  <a:srgbClr val="000000"/>
                </a:solidFill>
              </a:rPr>
              <a:t>and sketches as input, </a:t>
            </a:r>
            <a:br>
              <a:rPr lang="de-DE" sz="2700">
                <a:solidFill>
                  <a:srgbClr val="000000"/>
                </a:solidFill>
              </a:rPr>
            </a:br>
            <a:r>
              <a:rPr lang="de-DE" sz="2700">
                <a:solidFill>
                  <a:srgbClr val="000000"/>
                </a:solidFill>
              </a:rPr>
              <a:t>and produces contours, </a:t>
            </a:r>
            <a:br>
              <a:rPr lang="de-DE" sz="2700">
                <a:solidFill>
                  <a:srgbClr val="000000"/>
                </a:solidFill>
              </a:rPr>
            </a:br>
            <a:r>
              <a:rPr lang="de-DE" sz="2700">
                <a:solidFill>
                  <a:srgbClr val="000000"/>
                </a:solidFill>
              </a:rPr>
              <a:t>ridges and ravines</a:t>
            </a:r>
          </a:p>
        </p:txBody>
      </p:sp>
      <p:pic>
        <p:nvPicPr>
          <p:cNvPr id="168965" name="Picture 5" descr="ridge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46338"/>
            <a:ext cx="2919413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 descr="earedit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 descr="earedi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8" name="Picture 8" descr="earedit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9" name="Picture 9" descr="earedit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0" name="Freeform 10"/>
          <p:cNvSpPr>
            <a:spLocks/>
          </p:cNvSpPr>
          <p:nvPr/>
        </p:nvSpPr>
        <p:spPr bwMode="auto">
          <a:xfrm>
            <a:off x="2305050" y="3794125"/>
            <a:ext cx="1047750" cy="1930400"/>
          </a:xfrm>
          <a:custGeom>
            <a:avLst/>
            <a:gdLst>
              <a:gd name="T0" fmla="*/ 660 w 660"/>
              <a:gd name="T1" fmla="*/ 1216 h 1216"/>
              <a:gd name="T2" fmla="*/ 522 w 660"/>
              <a:gd name="T3" fmla="*/ 1168 h 1216"/>
              <a:gd name="T4" fmla="*/ 387 w 660"/>
              <a:gd name="T5" fmla="*/ 1075 h 1216"/>
              <a:gd name="T6" fmla="*/ 231 w 660"/>
              <a:gd name="T7" fmla="*/ 928 h 1216"/>
              <a:gd name="T8" fmla="*/ 111 w 660"/>
              <a:gd name="T9" fmla="*/ 796 h 1216"/>
              <a:gd name="T10" fmla="*/ 39 w 660"/>
              <a:gd name="T11" fmla="*/ 664 h 1216"/>
              <a:gd name="T12" fmla="*/ 3 w 660"/>
              <a:gd name="T13" fmla="*/ 475 h 1216"/>
              <a:gd name="T14" fmla="*/ 21 w 660"/>
              <a:gd name="T15" fmla="*/ 298 h 1216"/>
              <a:gd name="T16" fmla="*/ 90 w 660"/>
              <a:gd name="T17" fmla="*/ 145 h 1216"/>
              <a:gd name="T18" fmla="*/ 222 w 660"/>
              <a:gd name="T19" fmla="*/ 34 h 1216"/>
              <a:gd name="T20" fmla="*/ 384 w 660"/>
              <a:gd name="T21" fmla="*/ 1 h 1216"/>
              <a:gd name="T22" fmla="*/ 543 w 660"/>
              <a:gd name="T23" fmla="*/ 25 h 1216"/>
              <a:gd name="T24" fmla="*/ 642 w 660"/>
              <a:gd name="T25" fmla="*/ 79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508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and Contributions </a:t>
            </a:r>
          </a:p>
        </p:txBody>
      </p:sp>
      <p:sp>
        <p:nvSpPr>
          <p:cNvPr id="168972" name="Freeform 12"/>
          <p:cNvSpPr>
            <a:spLocks/>
          </p:cNvSpPr>
          <p:nvPr/>
        </p:nvSpPr>
        <p:spPr bwMode="auto">
          <a:xfrm>
            <a:off x="2233613" y="5257800"/>
            <a:ext cx="1262062" cy="571500"/>
          </a:xfrm>
          <a:custGeom>
            <a:avLst/>
            <a:gdLst>
              <a:gd name="T0" fmla="*/ 795 w 795"/>
              <a:gd name="T1" fmla="*/ 288 h 360"/>
              <a:gd name="T2" fmla="*/ 504 w 795"/>
              <a:gd name="T3" fmla="*/ 357 h 360"/>
              <a:gd name="T4" fmla="*/ 183 w 795"/>
              <a:gd name="T5" fmla="*/ 267 h 360"/>
              <a:gd name="T6" fmla="*/ 0 w 795"/>
              <a:gd name="T7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5" h="360">
                <a:moveTo>
                  <a:pt x="795" y="288"/>
                </a:moveTo>
                <a:cubicBezTo>
                  <a:pt x="700" y="324"/>
                  <a:pt x="606" y="360"/>
                  <a:pt x="504" y="357"/>
                </a:cubicBezTo>
                <a:cubicBezTo>
                  <a:pt x="402" y="354"/>
                  <a:pt x="267" y="326"/>
                  <a:pt x="183" y="267"/>
                </a:cubicBezTo>
                <a:cubicBezTo>
                  <a:pt x="99" y="208"/>
                  <a:pt x="49" y="104"/>
                  <a:pt x="0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3" name="Freeform 13"/>
          <p:cNvSpPr>
            <a:spLocks/>
          </p:cNvSpPr>
          <p:nvPr/>
        </p:nvSpPr>
        <p:spPr bwMode="auto">
          <a:xfrm>
            <a:off x="2041525" y="3267075"/>
            <a:ext cx="192088" cy="1990725"/>
          </a:xfrm>
          <a:custGeom>
            <a:avLst/>
            <a:gdLst>
              <a:gd name="T0" fmla="*/ 121 w 121"/>
              <a:gd name="T1" fmla="*/ 1254 h 1254"/>
              <a:gd name="T2" fmla="*/ 31 w 121"/>
              <a:gd name="T3" fmla="*/ 978 h 1254"/>
              <a:gd name="T4" fmla="*/ 1 w 121"/>
              <a:gd name="T5" fmla="*/ 678 h 1254"/>
              <a:gd name="T6" fmla="*/ 40 w 121"/>
              <a:gd name="T7" fmla="*/ 177 h 1254"/>
              <a:gd name="T8" fmla="*/ 82 w 121"/>
              <a:gd name="T9" fmla="*/ 0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1254">
                <a:moveTo>
                  <a:pt x="121" y="1254"/>
                </a:moveTo>
                <a:cubicBezTo>
                  <a:pt x="86" y="1164"/>
                  <a:pt x="51" y="1074"/>
                  <a:pt x="31" y="978"/>
                </a:cubicBezTo>
                <a:cubicBezTo>
                  <a:pt x="11" y="882"/>
                  <a:pt x="0" y="811"/>
                  <a:pt x="1" y="678"/>
                </a:cubicBezTo>
                <a:cubicBezTo>
                  <a:pt x="2" y="545"/>
                  <a:pt x="26" y="290"/>
                  <a:pt x="40" y="177"/>
                </a:cubicBezTo>
                <a:cubicBezTo>
                  <a:pt x="54" y="64"/>
                  <a:pt x="68" y="32"/>
                  <a:pt x="82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4" name="Freeform 14"/>
          <p:cNvSpPr>
            <a:spLocks/>
          </p:cNvSpPr>
          <p:nvPr/>
        </p:nvSpPr>
        <p:spPr bwMode="auto">
          <a:xfrm>
            <a:off x="2162175" y="3251200"/>
            <a:ext cx="1023938" cy="649288"/>
          </a:xfrm>
          <a:custGeom>
            <a:avLst/>
            <a:gdLst>
              <a:gd name="T0" fmla="*/ 0 w 645"/>
              <a:gd name="T1" fmla="*/ 16 h 409"/>
              <a:gd name="T2" fmla="*/ 42 w 645"/>
              <a:gd name="T3" fmla="*/ 13 h 409"/>
              <a:gd name="T4" fmla="*/ 159 w 645"/>
              <a:gd name="T5" fmla="*/ 97 h 409"/>
              <a:gd name="T6" fmla="*/ 342 w 645"/>
              <a:gd name="T7" fmla="*/ 256 h 409"/>
              <a:gd name="T8" fmla="*/ 645 w 645"/>
              <a:gd name="T9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5" h="409">
                <a:moveTo>
                  <a:pt x="0" y="16"/>
                </a:moveTo>
                <a:cubicBezTo>
                  <a:pt x="8" y="8"/>
                  <a:pt x="16" y="0"/>
                  <a:pt x="42" y="13"/>
                </a:cubicBezTo>
                <a:cubicBezTo>
                  <a:pt x="68" y="26"/>
                  <a:pt x="109" y="56"/>
                  <a:pt x="159" y="97"/>
                </a:cubicBezTo>
                <a:cubicBezTo>
                  <a:pt x="209" y="138"/>
                  <a:pt x="261" y="204"/>
                  <a:pt x="342" y="256"/>
                </a:cubicBezTo>
                <a:cubicBezTo>
                  <a:pt x="423" y="308"/>
                  <a:pt x="534" y="358"/>
                  <a:pt x="645" y="409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5" name="Freeform 15"/>
          <p:cNvSpPr>
            <a:spLocks/>
          </p:cNvSpPr>
          <p:nvPr/>
        </p:nvSpPr>
        <p:spPr bwMode="auto">
          <a:xfrm>
            <a:off x="2185988" y="2724150"/>
            <a:ext cx="1128712" cy="1204913"/>
          </a:xfrm>
          <a:custGeom>
            <a:avLst/>
            <a:gdLst>
              <a:gd name="T0" fmla="*/ 711 w 711"/>
              <a:gd name="T1" fmla="*/ 759 h 759"/>
              <a:gd name="T2" fmla="*/ 360 w 711"/>
              <a:gd name="T3" fmla="*/ 555 h 759"/>
              <a:gd name="T4" fmla="*/ 183 w 711"/>
              <a:gd name="T5" fmla="*/ 300 h 759"/>
              <a:gd name="T6" fmla="*/ 93 w 711"/>
              <a:gd name="T7" fmla="*/ 57 h 759"/>
              <a:gd name="T8" fmla="*/ 0 w 711"/>
              <a:gd name="T9" fmla="*/ 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1" h="759">
                <a:moveTo>
                  <a:pt x="711" y="759"/>
                </a:moveTo>
                <a:cubicBezTo>
                  <a:pt x="579" y="695"/>
                  <a:pt x="448" y="631"/>
                  <a:pt x="360" y="555"/>
                </a:cubicBezTo>
                <a:cubicBezTo>
                  <a:pt x="272" y="479"/>
                  <a:pt x="227" y="383"/>
                  <a:pt x="183" y="300"/>
                </a:cubicBezTo>
                <a:cubicBezTo>
                  <a:pt x="139" y="217"/>
                  <a:pt x="123" y="107"/>
                  <a:pt x="93" y="57"/>
                </a:cubicBezTo>
                <a:cubicBezTo>
                  <a:pt x="63" y="7"/>
                  <a:pt x="31" y="3"/>
                  <a:pt x="0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6" name="Freeform 16"/>
          <p:cNvSpPr>
            <a:spLocks/>
          </p:cNvSpPr>
          <p:nvPr/>
        </p:nvSpPr>
        <p:spPr bwMode="auto">
          <a:xfrm>
            <a:off x="1398588" y="2724150"/>
            <a:ext cx="1111250" cy="3305175"/>
          </a:xfrm>
          <a:custGeom>
            <a:avLst/>
            <a:gdLst>
              <a:gd name="T0" fmla="*/ 502 w 700"/>
              <a:gd name="T1" fmla="*/ 0 h 2082"/>
              <a:gd name="T2" fmla="*/ 430 w 700"/>
              <a:gd name="T3" fmla="*/ 18 h 2082"/>
              <a:gd name="T4" fmla="*/ 346 w 700"/>
              <a:gd name="T5" fmla="*/ 96 h 2082"/>
              <a:gd name="T6" fmla="*/ 229 w 700"/>
              <a:gd name="T7" fmla="*/ 249 h 2082"/>
              <a:gd name="T8" fmla="*/ 133 w 700"/>
              <a:gd name="T9" fmla="*/ 432 h 2082"/>
              <a:gd name="T10" fmla="*/ 22 w 700"/>
              <a:gd name="T11" fmla="*/ 828 h 2082"/>
              <a:gd name="T12" fmla="*/ 22 w 700"/>
              <a:gd name="T13" fmla="*/ 1095 h 2082"/>
              <a:gd name="T14" fmla="*/ 154 w 700"/>
              <a:gd name="T15" fmla="*/ 1326 h 2082"/>
              <a:gd name="T16" fmla="*/ 355 w 700"/>
              <a:gd name="T17" fmla="*/ 1488 h 2082"/>
              <a:gd name="T18" fmla="*/ 520 w 700"/>
              <a:gd name="T19" fmla="*/ 1725 h 2082"/>
              <a:gd name="T20" fmla="*/ 592 w 700"/>
              <a:gd name="T21" fmla="*/ 1959 h 2082"/>
              <a:gd name="T22" fmla="*/ 700 w 700"/>
              <a:gd name="T23" fmla="*/ 2082 h 2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0" h="2082">
                <a:moveTo>
                  <a:pt x="502" y="0"/>
                </a:moveTo>
                <a:cubicBezTo>
                  <a:pt x="490" y="3"/>
                  <a:pt x="456" y="2"/>
                  <a:pt x="430" y="18"/>
                </a:cubicBezTo>
                <a:cubicBezTo>
                  <a:pt x="404" y="34"/>
                  <a:pt x="379" y="58"/>
                  <a:pt x="346" y="96"/>
                </a:cubicBezTo>
                <a:cubicBezTo>
                  <a:pt x="313" y="134"/>
                  <a:pt x="264" y="193"/>
                  <a:pt x="229" y="249"/>
                </a:cubicBezTo>
                <a:cubicBezTo>
                  <a:pt x="194" y="305"/>
                  <a:pt x="167" y="336"/>
                  <a:pt x="133" y="432"/>
                </a:cubicBezTo>
                <a:cubicBezTo>
                  <a:pt x="99" y="528"/>
                  <a:pt x="40" y="718"/>
                  <a:pt x="22" y="828"/>
                </a:cubicBezTo>
                <a:cubicBezTo>
                  <a:pt x="4" y="938"/>
                  <a:pt x="0" y="1012"/>
                  <a:pt x="22" y="1095"/>
                </a:cubicBezTo>
                <a:cubicBezTo>
                  <a:pt x="44" y="1178"/>
                  <a:pt x="99" y="1260"/>
                  <a:pt x="154" y="1326"/>
                </a:cubicBezTo>
                <a:cubicBezTo>
                  <a:pt x="209" y="1392"/>
                  <a:pt x="294" y="1422"/>
                  <a:pt x="355" y="1488"/>
                </a:cubicBezTo>
                <a:cubicBezTo>
                  <a:pt x="416" y="1554"/>
                  <a:pt x="481" y="1647"/>
                  <a:pt x="520" y="1725"/>
                </a:cubicBezTo>
                <a:cubicBezTo>
                  <a:pt x="559" y="1803"/>
                  <a:pt x="562" y="1900"/>
                  <a:pt x="592" y="1959"/>
                </a:cubicBezTo>
                <a:cubicBezTo>
                  <a:pt x="622" y="2018"/>
                  <a:pt x="661" y="2050"/>
                  <a:pt x="700" y="2082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7" name="Freeform 17"/>
          <p:cNvSpPr>
            <a:spLocks/>
          </p:cNvSpPr>
          <p:nvPr/>
        </p:nvSpPr>
        <p:spPr bwMode="auto">
          <a:xfrm>
            <a:off x="2500313" y="5810250"/>
            <a:ext cx="914400" cy="325438"/>
          </a:xfrm>
          <a:custGeom>
            <a:avLst/>
            <a:gdLst>
              <a:gd name="T0" fmla="*/ 0 w 576"/>
              <a:gd name="T1" fmla="*/ 132 h 205"/>
              <a:gd name="T2" fmla="*/ 99 w 576"/>
              <a:gd name="T3" fmla="*/ 192 h 205"/>
              <a:gd name="T4" fmla="*/ 261 w 576"/>
              <a:gd name="T5" fmla="*/ 192 h 205"/>
              <a:gd name="T6" fmla="*/ 432 w 576"/>
              <a:gd name="T7" fmla="*/ 111 h 205"/>
              <a:gd name="T8" fmla="*/ 576 w 576"/>
              <a:gd name="T9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205">
                <a:moveTo>
                  <a:pt x="0" y="132"/>
                </a:moveTo>
                <a:cubicBezTo>
                  <a:pt x="33" y="156"/>
                  <a:pt x="56" y="182"/>
                  <a:pt x="99" y="192"/>
                </a:cubicBezTo>
                <a:cubicBezTo>
                  <a:pt x="142" y="202"/>
                  <a:pt x="206" y="205"/>
                  <a:pt x="261" y="192"/>
                </a:cubicBezTo>
                <a:cubicBezTo>
                  <a:pt x="316" y="179"/>
                  <a:pt x="379" y="143"/>
                  <a:pt x="432" y="111"/>
                </a:cubicBezTo>
                <a:cubicBezTo>
                  <a:pt x="485" y="79"/>
                  <a:pt x="546" y="23"/>
                  <a:pt x="576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8" name="Freeform 18"/>
          <p:cNvSpPr>
            <a:spLocks/>
          </p:cNvSpPr>
          <p:nvPr/>
        </p:nvSpPr>
        <p:spPr bwMode="auto">
          <a:xfrm>
            <a:off x="2152650" y="3448050"/>
            <a:ext cx="1233488" cy="481013"/>
          </a:xfrm>
          <a:custGeom>
            <a:avLst/>
            <a:gdLst>
              <a:gd name="T0" fmla="*/ 777 w 777"/>
              <a:gd name="T1" fmla="*/ 303 h 303"/>
              <a:gd name="T2" fmla="*/ 663 w 777"/>
              <a:gd name="T3" fmla="*/ 156 h 303"/>
              <a:gd name="T4" fmla="*/ 435 w 777"/>
              <a:gd name="T5" fmla="*/ 33 h 303"/>
              <a:gd name="T6" fmla="*/ 219 w 777"/>
              <a:gd name="T7" fmla="*/ 0 h 303"/>
              <a:gd name="T8" fmla="*/ 96 w 777"/>
              <a:gd name="T9" fmla="*/ 30 h 303"/>
              <a:gd name="T10" fmla="*/ 0 w 777"/>
              <a:gd name="T11" fmla="*/ 11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7" h="303">
                <a:moveTo>
                  <a:pt x="777" y="303"/>
                </a:moveTo>
                <a:cubicBezTo>
                  <a:pt x="748" y="252"/>
                  <a:pt x="720" y="201"/>
                  <a:pt x="663" y="156"/>
                </a:cubicBezTo>
                <a:cubicBezTo>
                  <a:pt x="606" y="111"/>
                  <a:pt x="509" y="59"/>
                  <a:pt x="435" y="33"/>
                </a:cubicBezTo>
                <a:cubicBezTo>
                  <a:pt x="361" y="7"/>
                  <a:pt x="275" y="0"/>
                  <a:pt x="219" y="0"/>
                </a:cubicBezTo>
                <a:cubicBezTo>
                  <a:pt x="163" y="0"/>
                  <a:pt x="132" y="12"/>
                  <a:pt x="96" y="30"/>
                </a:cubicBezTo>
                <a:cubicBezTo>
                  <a:pt x="60" y="48"/>
                  <a:pt x="30" y="79"/>
                  <a:pt x="0" y="111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9" name="Freeform 19"/>
          <p:cNvSpPr>
            <a:spLocks/>
          </p:cNvSpPr>
          <p:nvPr/>
        </p:nvSpPr>
        <p:spPr bwMode="auto">
          <a:xfrm>
            <a:off x="2073275" y="3619500"/>
            <a:ext cx="1279525" cy="2009775"/>
          </a:xfrm>
          <a:custGeom>
            <a:avLst/>
            <a:gdLst>
              <a:gd name="T0" fmla="*/ 53 w 806"/>
              <a:gd name="T1" fmla="*/ 0 h 1266"/>
              <a:gd name="T2" fmla="*/ 8 w 806"/>
              <a:gd name="T3" fmla="*/ 99 h 1266"/>
              <a:gd name="T4" fmla="*/ 8 w 806"/>
              <a:gd name="T5" fmla="*/ 258 h 1266"/>
              <a:gd name="T6" fmla="*/ 35 w 806"/>
              <a:gd name="T7" fmla="*/ 390 h 1266"/>
              <a:gd name="T8" fmla="*/ 119 w 806"/>
              <a:gd name="T9" fmla="*/ 534 h 1266"/>
              <a:gd name="T10" fmla="*/ 254 w 806"/>
              <a:gd name="T11" fmla="*/ 708 h 1266"/>
              <a:gd name="T12" fmla="*/ 533 w 806"/>
              <a:gd name="T13" fmla="*/ 1023 h 1266"/>
              <a:gd name="T14" fmla="*/ 701 w 806"/>
              <a:gd name="T15" fmla="*/ 1191 h 1266"/>
              <a:gd name="T16" fmla="*/ 806 w 806"/>
              <a:gd name="T17" fmla="*/ 1266 h 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6" h="1266">
                <a:moveTo>
                  <a:pt x="53" y="0"/>
                </a:moveTo>
                <a:cubicBezTo>
                  <a:pt x="34" y="28"/>
                  <a:pt x="16" y="56"/>
                  <a:pt x="8" y="99"/>
                </a:cubicBezTo>
                <a:cubicBezTo>
                  <a:pt x="0" y="142"/>
                  <a:pt x="4" y="210"/>
                  <a:pt x="8" y="258"/>
                </a:cubicBezTo>
                <a:cubicBezTo>
                  <a:pt x="12" y="306"/>
                  <a:pt x="17" y="344"/>
                  <a:pt x="35" y="390"/>
                </a:cubicBezTo>
                <a:cubicBezTo>
                  <a:pt x="53" y="436"/>
                  <a:pt x="83" y="481"/>
                  <a:pt x="119" y="534"/>
                </a:cubicBezTo>
                <a:cubicBezTo>
                  <a:pt x="155" y="587"/>
                  <a:pt x="185" y="627"/>
                  <a:pt x="254" y="708"/>
                </a:cubicBezTo>
                <a:cubicBezTo>
                  <a:pt x="323" y="789"/>
                  <a:pt x="459" y="943"/>
                  <a:pt x="533" y="1023"/>
                </a:cubicBezTo>
                <a:cubicBezTo>
                  <a:pt x="607" y="1103"/>
                  <a:pt x="656" y="1151"/>
                  <a:pt x="701" y="1191"/>
                </a:cubicBezTo>
                <a:cubicBezTo>
                  <a:pt x="746" y="1231"/>
                  <a:pt x="776" y="1248"/>
                  <a:pt x="806" y="1266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0" name="Freeform 20"/>
          <p:cNvSpPr>
            <a:spLocks/>
          </p:cNvSpPr>
          <p:nvPr/>
        </p:nvSpPr>
        <p:spPr bwMode="auto">
          <a:xfrm>
            <a:off x="3024188" y="3933825"/>
            <a:ext cx="395287" cy="611188"/>
          </a:xfrm>
          <a:custGeom>
            <a:avLst/>
            <a:gdLst>
              <a:gd name="T0" fmla="*/ 0 w 249"/>
              <a:gd name="T1" fmla="*/ 0 h 385"/>
              <a:gd name="T2" fmla="*/ 90 w 249"/>
              <a:gd name="T3" fmla="*/ 204 h 385"/>
              <a:gd name="T4" fmla="*/ 159 w 249"/>
              <a:gd name="T5" fmla="*/ 317 h 385"/>
              <a:gd name="T6" fmla="*/ 249 w 249"/>
              <a:gd name="T7" fmla="*/ 3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9" h="385">
                <a:moveTo>
                  <a:pt x="0" y="0"/>
                </a:moveTo>
                <a:cubicBezTo>
                  <a:pt x="32" y="75"/>
                  <a:pt x="64" y="151"/>
                  <a:pt x="90" y="204"/>
                </a:cubicBezTo>
                <a:cubicBezTo>
                  <a:pt x="116" y="257"/>
                  <a:pt x="133" y="287"/>
                  <a:pt x="159" y="317"/>
                </a:cubicBezTo>
                <a:cubicBezTo>
                  <a:pt x="185" y="347"/>
                  <a:pt x="217" y="366"/>
                  <a:pt x="249" y="385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8981" name="Picture 21" descr="ridge_edit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46338"/>
            <a:ext cx="2919413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82" name="Rectangle 22"/>
          <p:cNvSpPr>
            <a:spLocks noChangeArrowheads="1"/>
          </p:cNvSpPr>
          <p:nvPr/>
        </p:nvSpPr>
        <p:spPr bwMode="auto">
          <a:xfrm>
            <a:off x="2843213" y="3644900"/>
            <a:ext cx="792162" cy="1116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8983" name="Group 23"/>
          <p:cNvGrpSpPr>
            <a:grpSpLocks/>
          </p:cNvGrpSpPr>
          <p:nvPr/>
        </p:nvGrpSpPr>
        <p:grpSpPr bwMode="auto">
          <a:xfrm>
            <a:off x="3635375" y="2492375"/>
            <a:ext cx="684213" cy="3349625"/>
            <a:chOff x="2290" y="1570"/>
            <a:chExt cx="431" cy="2110"/>
          </a:xfrm>
        </p:grpSpPr>
        <p:sp>
          <p:nvSpPr>
            <p:cNvPr id="168984" name="Line 24"/>
            <p:cNvSpPr>
              <a:spLocks noChangeShapeType="1"/>
            </p:cNvSpPr>
            <p:nvPr/>
          </p:nvSpPr>
          <p:spPr bwMode="auto">
            <a:xfrm flipV="1">
              <a:off x="2290" y="1570"/>
              <a:ext cx="431" cy="72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85" name="Line 25"/>
            <p:cNvSpPr>
              <a:spLocks noChangeShapeType="1"/>
            </p:cNvSpPr>
            <p:nvPr/>
          </p:nvSpPr>
          <p:spPr bwMode="auto">
            <a:xfrm>
              <a:off x="2290" y="2999"/>
              <a:ext cx="431" cy="68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8986" name="Group 26"/>
          <p:cNvGrpSpPr>
            <a:grpSpLocks/>
          </p:cNvGrpSpPr>
          <p:nvPr/>
        </p:nvGrpSpPr>
        <p:grpSpPr bwMode="auto">
          <a:xfrm>
            <a:off x="4319588" y="2492375"/>
            <a:ext cx="2428875" cy="3360738"/>
            <a:chOff x="2721" y="1570"/>
            <a:chExt cx="1530" cy="2117"/>
          </a:xfrm>
        </p:grpSpPr>
        <p:pic>
          <p:nvPicPr>
            <p:cNvPr id="168987" name="Picture 27" descr="ridgezoo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" y="1570"/>
              <a:ext cx="1530" cy="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88" name="Rectangle 28"/>
            <p:cNvSpPr>
              <a:spLocks noChangeArrowheads="1"/>
            </p:cNvSpPr>
            <p:nvPr/>
          </p:nvSpPr>
          <p:spPr bwMode="auto">
            <a:xfrm>
              <a:off x="2721" y="1570"/>
              <a:ext cx="1520" cy="21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958 -0.2842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142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689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802 -0.037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-18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1689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941 0.18756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936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1689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3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3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3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942E-6 L 0.30503 0.00532 " pathEditMode="relative" rAng="0" ptsTypes="AA">
                                      <p:cBhvr>
                                        <p:cTn id="173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254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500" fill="hold"/>
                                        <p:tgtEl>
                                          <p:spTgt spid="168981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allAtOnce"/>
      <p:bldP spid="168963" grpId="1" build="allAtOnce"/>
      <p:bldP spid="168970" grpId="0" animBg="1"/>
      <p:bldP spid="168970" grpId="1" animBg="1"/>
      <p:bldP spid="168970" grpId="2" animBg="1"/>
      <p:bldP spid="168970" grpId="3" animBg="1"/>
      <p:bldP spid="168970" grpId="4" animBg="1"/>
      <p:bldP spid="168970" grpId="5" animBg="1"/>
      <p:bldP spid="168972" grpId="0" animBg="1"/>
      <p:bldP spid="168972" grpId="1" animBg="1"/>
      <p:bldP spid="168973" grpId="0" animBg="1"/>
      <p:bldP spid="168973" grpId="1" animBg="1"/>
      <p:bldP spid="168974" grpId="0" animBg="1"/>
      <p:bldP spid="168974" grpId="1" animBg="1"/>
      <p:bldP spid="168975" grpId="0" animBg="1"/>
      <p:bldP spid="168975" grpId="1" animBg="1"/>
      <p:bldP spid="168976" grpId="0" animBg="1"/>
      <p:bldP spid="168976" grpId="1" animBg="1"/>
      <p:bldP spid="168977" grpId="0" animBg="1"/>
      <p:bldP spid="168977" grpId="1" animBg="1"/>
      <p:bldP spid="168978" grpId="0" animBg="1"/>
      <p:bldP spid="168978" grpId="1" animBg="1"/>
      <p:bldP spid="168979" grpId="0" animBg="1"/>
      <p:bldP spid="168979" grpId="1" animBg="1"/>
      <p:bldP spid="168980" grpId="0" animBg="1"/>
      <p:bldP spid="168980" grpId="1" animBg="1"/>
      <p:bldP spid="168982" grpId="0" animBg="1"/>
      <p:bldP spid="16898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adj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4833938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7" name="Picture 5" descr="segm_talk_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949450"/>
            <a:ext cx="29289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8" name="Freeform 6"/>
          <p:cNvSpPr>
            <a:spLocks/>
          </p:cNvSpPr>
          <p:nvPr/>
        </p:nvSpPr>
        <p:spPr bwMode="auto">
          <a:xfrm>
            <a:off x="6376988" y="1701800"/>
            <a:ext cx="1289050" cy="1476375"/>
          </a:xfrm>
          <a:custGeom>
            <a:avLst/>
            <a:gdLst>
              <a:gd name="T0" fmla="*/ 0 w 812"/>
              <a:gd name="T1" fmla="*/ 168 h 930"/>
              <a:gd name="T2" fmla="*/ 812 w 812"/>
              <a:gd name="T3" fmla="*/ 0 h 930"/>
              <a:gd name="T4" fmla="*/ 812 w 812"/>
              <a:gd name="T5" fmla="*/ 454 h 930"/>
              <a:gd name="T6" fmla="*/ 670 w 812"/>
              <a:gd name="T7" fmla="*/ 512 h 930"/>
              <a:gd name="T8" fmla="*/ 524 w 812"/>
              <a:gd name="T9" fmla="*/ 574 h 930"/>
              <a:gd name="T10" fmla="*/ 352 w 812"/>
              <a:gd name="T11" fmla="*/ 672 h 930"/>
              <a:gd name="T12" fmla="*/ 172 w 812"/>
              <a:gd name="T13" fmla="*/ 794 h 930"/>
              <a:gd name="T14" fmla="*/ 4 w 812"/>
              <a:gd name="T15" fmla="*/ 930 h 930"/>
              <a:gd name="T16" fmla="*/ 0 w 812"/>
              <a:gd name="T17" fmla="*/ 168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2" h="930">
                <a:moveTo>
                  <a:pt x="0" y="168"/>
                </a:moveTo>
                <a:lnTo>
                  <a:pt x="812" y="0"/>
                </a:lnTo>
                <a:lnTo>
                  <a:pt x="812" y="454"/>
                </a:lnTo>
                <a:cubicBezTo>
                  <a:pt x="732" y="484"/>
                  <a:pt x="720" y="492"/>
                  <a:pt x="670" y="512"/>
                </a:cubicBezTo>
                <a:cubicBezTo>
                  <a:pt x="638" y="523"/>
                  <a:pt x="578" y="546"/>
                  <a:pt x="524" y="574"/>
                </a:cubicBezTo>
                <a:cubicBezTo>
                  <a:pt x="465" y="604"/>
                  <a:pt x="399" y="644"/>
                  <a:pt x="352" y="672"/>
                </a:cubicBezTo>
                <a:cubicBezTo>
                  <a:pt x="285" y="714"/>
                  <a:pt x="227" y="753"/>
                  <a:pt x="172" y="794"/>
                </a:cubicBezTo>
                <a:cubicBezTo>
                  <a:pt x="132" y="825"/>
                  <a:pt x="26" y="911"/>
                  <a:pt x="4" y="930"/>
                </a:cubicBezTo>
                <a:lnTo>
                  <a:pt x="0" y="168"/>
                </a:lnTo>
                <a:close/>
              </a:path>
            </a:pathLst>
          </a:custGeom>
          <a:solidFill>
            <a:srgbClr val="0000FF">
              <a:alpha val="39999"/>
            </a:srgbClr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242" name="Group 50"/>
          <p:cNvGrpSpPr>
            <a:grpSpLocks/>
          </p:cNvGrpSpPr>
          <p:nvPr/>
        </p:nvGrpSpPr>
        <p:grpSpPr bwMode="auto">
          <a:xfrm>
            <a:off x="6202363" y="2044700"/>
            <a:ext cx="1411287" cy="1069975"/>
            <a:chOff x="3902" y="1281"/>
            <a:chExt cx="889" cy="674"/>
          </a:xfrm>
        </p:grpSpPr>
        <p:sp>
          <p:nvSpPr>
            <p:cNvPr id="136236" name="Line 44"/>
            <p:cNvSpPr>
              <a:spLocks noChangeShapeType="1"/>
            </p:cNvSpPr>
            <p:nvPr/>
          </p:nvSpPr>
          <p:spPr bwMode="auto">
            <a:xfrm flipH="1" flipV="1">
              <a:off x="4049" y="1588"/>
              <a:ext cx="198" cy="22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8" name="Line 46"/>
            <p:cNvSpPr>
              <a:spLocks noChangeShapeType="1"/>
            </p:cNvSpPr>
            <p:nvPr/>
          </p:nvSpPr>
          <p:spPr bwMode="auto">
            <a:xfrm flipH="1" flipV="1">
              <a:off x="3902" y="1742"/>
              <a:ext cx="174" cy="21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0" name="Line 48"/>
            <p:cNvSpPr>
              <a:spLocks noChangeShapeType="1"/>
            </p:cNvSpPr>
            <p:nvPr/>
          </p:nvSpPr>
          <p:spPr bwMode="auto">
            <a:xfrm flipH="1" flipV="1">
              <a:off x="4481" y="1359"/>
              <a:ext cx="135" cy="24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1" name="Line 49"/>
            <p:cNvSpPr>
              <a:spLocks noChangeShapeType="1"/>
            </p:cNvSpPr>
            <p:nvPr/>
          </p:nvSpPr>
          <p:spPr bwMode="auto">
            <a:xfrm flipH="1" flipV="1">
              <a:off x="4700" y="1281"/>
              <a:ext cx="91" cy="2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199" name="Freeform 7"/>
          <p:cNvSpPr>
            <a:spLocks/>
          </p:cNvSpPr>
          <p:nvPr/>
        </p:nvSpPr>
        <p:spPr bwMode="auto">
          <a:xfrm>
            <a:off x="6376988" y="2420938"/>
            <a:ext cx="1287462" cy="1179512"/>
          </a:xfrm>
          <a:custGeom>
            <a:avLst/>
            <a:gdLst>
              <a:gd name="T0" fmla="*/ 0 w 811"/>
              <a:gd name="T1" fmla="*/ 743 h 743"/>
              <a:gd name="T2" fmla="*/ 808 w 811"/>
              <a:gd name="T3" fmla="*/ 529 h 743"/>
              <a:gd name="T4" fmla="*/ 811 w 811"/>
              <a:gd name="T5" fmla="*/ 0 h 743"/>
              <a:gd name="T6" fmla="*/ 669 w 811"/>
              <a:gd name="T7" fmla="*/ 58 h 743"/>
              <a:gd name="T8" fmla="*/ 523 w 811"/>
              <a:gd name="T9" fmla="*/ 120 h 743"/>
              <a:gd name="T10" fmla="*/ 351 w 811"/>
              <a:gd name="T11" fmla="*/ 218 h 743"/>
              <a:gd name="T12" fmla="*/ 171 w 811"/>
              <a:gd name="T13" fmla="*/ 340 h 743"/>
              <a:gd name="T14" fmla="*/ 3 w 811"/>
              <a:gd name="T15" fmla="*/ 476 h 743"/>
              <a:gd name="T16" fmla="*/ 0 w 811"/>
              <a:gd name="T17" fmla="*/ 743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1" h="743">
                <a:moveTo>
                  <a:pt x="0" y="743"/>
                </a:moveTo>
                <a:lnTo>
                  <a:pt x="808" y="529"/>
                </a:lnTo>
                <a:lnTo>
                  <a:pt x="811" y="0"/>
                </a:lnTo>
                <a:cubicBezTo>
                  <a:pt x="731" y="30"/>
                  <a:pt x="719" y="38"/>
                  <a:pt x="669" y="58"/>
                </a:cubicBezTo>
                <a:cubicBezTo>
                  <a:pt x="637" y="69"/>
                  <a:pt x="577" y="92"/>
                  <a:pt x="523" y="120"/>
                </a:cubicBezTo>
                <a:cubicBezTo>
                  <a:pt x="464" y="150"/>
                  <a:pt x="398" y="190"/>
                  <a:pt x="351" y="218"/>
                </a:cubicBezTo>
                <a:cubicBezTo>
                  <a:pt x="284" y="260"/>
                  <a:pt x="226" y="299"/>
                  <a:pt x="171" y="340"/>
                </a:cubicBezTo>
                <a:cubicBezTo>
                  <a:pt x="131" y="371"/>
                  <a:pt x="25" y="457"/>
                  <a:pt x="3" y="476"/>
                </a:cubicBezTo>
                <a:lnTo>
                  <a:pt x="0" y="743"/>
                </a:lnTo>
                <a:close/>
              </a:path>
            </a:pathLst>
          </a:custGeom>
          <a:solidFill>
            <a:srgbClr val="0000FF">
              <a:alpha val="14999"/>
            </a:srgbClr>
          </a:solidFill>
          <a:ln w="15875" cap="flat" cmpd="sng">
            <a:solidFill>
              <a:srgbClr val="4949FF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252" name="Group 60"/>
          <p:cNvGrpSpPr>
            <a:grpSpLocks/>
          </p:cNvGrpSpPr>
          <p:nvPr/>
        </p:nvGrpSpPr>
        <p:grpSpPr bwMode="auto">
          <a:xfrm>
            <a:off x="1268413" y="2517775"/>
            <a:ext cx="603250" cy="320675"/>
            <a:chOff x="799" y="1586"/>
            <a:chExt cx="380" cy="202"/>
          </a:xfrm>
        </p:grpSpPr>
        <p:sp>
          <p:nvSpPr>
            <p:cNvPr id="136196" name="Line 4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0" name="Line 8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201" name="Freeform 9"/>
          <p:cNvSpPr>
            <a:spLocks/>
          </p:cNvSpPr>
          <p:nvPr/>
        </p:nvSpPr>
        <p:spPr bwMode="auto">
          <a:xfrm>
            <a:off x="1476375" y="2578100"/>
            <a:ext cx="2908300" cy="274638"/>
          </a:xfrm>
          <a:custGeom>
            <a:avLst/>
            <a:gdLst>
              <a:gd name="T0" fmla="*/ 0 w 1832"/>
              <a:gd name="T1" fmla="*/ 173 h 173"/>
              <a:gd name="T2" fmla="*/ 298 w 1832"/>
              <a:gd name="T3" fmla="*/ 80 h 173"/>
              <a:gd name="T4" fmla="*/ 626 w 1832"/>
              <a:gd name="T5" fmla="*/ 31 h 173"/>
              <a:gd name="T6" fmla="*/ 996 w 1832"/>
              <a:gd name="T7" fmla="*/ 1 h 173"/>
              <a:gd name="T8" fmla="*/ 1461 w 1832"/>
              <a:gd name="T9" fmla="*/ 40 h 173"/>
              <a:gd name="T10" fmla="*/ 1832 w 1832"/>
              <a:gd name="T11" fmla="*/ 12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32" h="173">
                <a:moveTo>
                  <a:pt x="0" y="173"/>
                </a:moveTo>
                <a:cubicBezTo>
                  <a:pt x="50" y="157"/>
                  <a:pt x="194" y="104"/>
                  <a:pt x="298" y="80"/>
                </a:cubicBezTo>
                <a:cubicBezTo>
                  <a:pt x="402" y="56"/>
                  <a:pt x="510" y="44"/>
                  <a:pt x="626" y="31"/>
                </a:cubicBezTo>
                <a:cubicBezTo>
                  <a:pt x="742" y="18"/>
                  <a:pt x="857" y="0"/>
                  <a:pt x="996" y="1"/>
                </a:cubicBezTo>
                <a:cubicBezTo>
                  <a:pt x="1135" y="2"/>
                  <a:pt x="1322" y="19"/>
                  <a:pt x="1461" y="40"/>
                </a:cubicBezTo>
                <a:cubicBezTo>
                  <a:pt x="1600" y="61"/>
                  <a:pt x="1755" y="110"/>
                  <a:pt x="1832" y="128"/>
                </a:cubicBezTo>
              </a:path>
            </a:pathLst>
          </a:custGeom>
          <a:noFill/>
          <a:ln w="50800" cap="flat" cmpd="sng">
            <a:solidFill>
              <a:srgbClr val="00D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Edit</a:t>
            </a:r>
          </a:p>
        </p:txBody>
      </p:sp>
      <p:grpSp>
        <p:nvGrpSpPr>
          <p:cNvPr id="136203" name="Group 11"/>
          <p:cNvGrpSpPr>
            <a:grpSpLocks/>
          </p:cNvGrpSpPr>
          <p:nvPr/>
        </p:nvGrpSpPr>
        <p:grpSpPr bwMode="auto">
          <a:xfrm>
            <a:off x="1436688" y="2530475"/>
            <a:ext cx="3013075" cy="352425"/>
            <a:chOff x="950" y="1594"/>
            <a:chExt cx="1898" cy="222"/>
          </a:xfrm>
        </p:grpSpPr>
        <p:sp>
          <p:nvSpPr>
            <p:cNvPr id="136204" name="Oval 12"/>
            <p:cNvSpPr>
              <a:spLocks noChangeArrowheads="1"/>
            </p:cNvSpPr>
            <p:nvPr/>
          </p:nvSpPr>
          <p:spPr bwMode="auto">
            <a:xfrm>
              <a:off x="950" y="17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5" name="Oval 13"/>
            <p:cNvSpPr>
              <a:spLocks noChangeArrowheads="1"/>
            </p:cNvSpPr>
            <p:nvPr/>
          </p:nvSpPr>
          <p:spPr bwMode="auto">
            <a:xfrm>
              <a:off x="1084" y="170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6" name="Oval 14"/>
            <p:cNvSpPr>
              <a:spLocks noChangeArrowheads="1"/>
            </p:cNvSpPr>
            <p:nvPr/>
          </p:nvSpPr>
          <p:spPr bwMode="auto">
            <a:xfrm>
              <a:off x="1216" y="167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7" name="Oval 15"/>
            <p:cNvSpPr>
              <a:spLocks noChangeArrowheads="1"/>
            </p:cNvSpPr>
            <p:nvPr/>
          </p:nvSpPr>
          <p:spPr bwMode="auto">
            <a:xfrm>
              <a:off x="1355" y="16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8" name="Oval 16"/>
            <p:cNvSpPr>
              <a:spLocks noChangeArrowheads="1"/>
            </p:cNvSpPr>
            <p:nvPr/>
          </p:nvSpPr>
          <p:spPr bwMode="auto">
            <a:xfrm>
              <a:off x="1500" y="162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9" name="Oval 17"/>
            <p:cNvSpPr>
              <a:spLocks noChangeArrowheads="1"/>
            </p:cNvSpPr>
            <p:nvPr/>
          </p:nvSpPr>
          <p:spPr bwMode="auto">
            <a:xfrm>
              <a:off x="1642" y="1611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0" name="Oval 18"/>
            <p:cNvSpPr>
              <a:spLocks noChangeArrowheads="1"/>
            </p:cNvSpPr>
            <p:nvPr/>
          </p:nvSpPr>
          <p:spPr bwMode="auto">
            <a:xfrm>
              <a:off x="1788" y="159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1" name="Oval 19"/>
            <p:cNvSpPr>
              <a:spLocks noChangeArrowheads="1"/>
            </p:cNvSpPr>
            <p:nvPr/>
          </p:nvSpPr>
          <p:spPr bwMode="auto">
            <a:xfrm>
              <a:off x="1937" y="159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2" name="Oval 20"/>
            <p:cNvSpPr>
              <a:spLocks noChangeArrowheads="1"/>
            </p:cNvSpPr>
            <p:nvPr/>
          </p:nvSpPr>
          <p:spPr bwMode="auto">
            <a:xfrm>
              <a:off x="2082" y="159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3" name="Oval 21"/>
            <p:cNvSpPr>
              <a:spLocks noChangeArrowheads="1"/>
            </p:cNvSpPr>
            <p:nvPr/>
          </p:nvSpPr>
          <p:spPr bwMode="auto">
            <a:xfrm>
              <a:off x="2230" y="160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4" name="Oval 22"/>
            <p:cNvSpPr>
              <a:spLocks noChangeArrowheads="1"/>
            </p:cNvSpPr>
            <p:nvPr/>
          </p:nvSpPr>
          <p:spPr bwMode="auto">
            <a:xfrm>
              <a:off x="2373" y="162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5" name="Oval 23"/>
            <p:cNvSpPr>
              <a:spLocks noChangeArrowheads="1"/>
            </p:cNvSpPr>
            <p:nvPr/>
          </p:nvSpPr>
          <p:spPr bwMode="auto">
            <a:xfrm>
              <a:off x="2514" y="164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6" name="Oval 24"/>
            <p:cNvSpPr>
              <a:spLocks noChangeArrowheads="1"/>
            </p:cNvSpPr>
            <p:nvPr/>
          </p:nvSpPr>
          <p:spPr bwMode="auto">
            <a:xfrm>
              <a:off x="2650" y="167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7" name="Oval 25"/>
            <p:cNvSpPr>
              <a:spLocks noChangeArrowheads="1"/>
            </p:cNvSpPr>
            <p:nvPr/>
          </p:nvSpPr>
          <p:spPr bwMode="auto">
            <a:xfrm>
              <a:off x="2779" y="1713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6218" name="Text Box 26"/>
          <p:cNvSpPr txBox="1">
            <a:spLocks noChangeArrowheads="1"/>
          </p:cNvSpPr>
          <p:nvPr/>
        </p:nvSpPr>
        <p:spPr bwMode="auto">
          <a:xfrm>
            <a:off x="1260475" y="220503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36219" name="Text Box 27"/>
          <p:cNvSpPr txBox="1">
            <a:spLocks noChangeArrowheads="1"/>
          </p:cNvSpPr>
          <p:nvPr/>
        </p:nvSpPr>
        <p:spPr bwMode="auto">
          <a:xfrm>
            <a:off x="6797675" y="2133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36220" name="Text Box 28"/>
          <p:cNvSpPr txBox="1">
            <a:spLocks noChangeArrowheads="1"/>
          </p:cNvSpPr>
          <p:nvPr/>
        </p:nvSpPr>
        <p:spPr bwMode="auto">
          <a:xfrm>
            <a:off x="5795963" y="21336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3366"/>
                </a:solidFill>
              </a:rPr>
              <a:t>v</a:t>
            </a:r>
          </a:p>
        </p:txBody>
      </p:sp>
      <p:sp>
        <p:nvSpPr>
          <p:cNvPr id="136221" name="Freeform 29"/>
          <p:cNvSpPr>
            <a:spLocks/>
          </p:cNvSpPr>
          <p:nvPr/>
        </p:nvSpPr>
        <p:spPr bwMode="auto">
          <a:xfrm>
            <a:off x="6376988" y="2422525"/>
            <a:ext cx="1289050" cy="768350"/>
          </a:xfrm>
          <a:custGeom>
            <a:avLst/>
            <a:gdLst>
              <a:gd name="T0" fmla="*/ 0 w 812"/>
              <a:gd name="T1" fmla="*/ 484 h 484"/>
              <a:gd name="T2" fmla="*/ 146 w 812"/>
              <a:gd name="T3" fmla="*/ 360 h 484"/>
              <a:gd name="T4" fmla="*/ 330 w 812"/>
              <a:gd name="T5" fmla="*/ 234 h 484"/>
              <a:gd name="T6" fmla="*/ 548 w 812"/>
              <a:gd name="T7" fmla="*/ 108 h 484"/>
              <a:gd name="T8" fmla="*/ 742 w 812"/>
              <a:gd name="T9" fmla="*/ 28 h 484"/>
              <a:gd name="T10" fmla="*/ 812 w 812"/>
              <a:gd name="T11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484">
                <a:moveTo>
                  <a:pt x="0" y="484"/>
                </a:moveTo>
                <a:cubicBezTo>
                  <a:pt x="45" y="443"/>
                  <a:pt x="91" y="402"/>
                  <a:pt x="146" y="360"/>
                </a:cubicBezTo>
                <a:cubicBezTo>
                  <a:pt x="201" y="318"/>
                  <a:pt x="263" y="276"/>
                  <a:pt x="330" y="234"/>
                </a:cubicBezTo>
                <a:cubicBezTo>
                  <a:pt x="397" y="192"/>
                  <a:pt x="479" y="142"/>
                  <a:pt x="548" y="108"/>
                </a:cubicBezTo>
                <a:cubicBezTo>
                  <a:pt x="617" y="74"/>
                  <a:pt x="698" y="46"/>
                  <a:pt x="742" y="28"/>
                </a:cubicBezTo>
                <a:cubicBezTo>
                  <a:pt x="786" y="10"/>
                  <a:pt x="799" y="5"/>
                  <a:pt x="812" y="0"/>
                </a:cubicBezTo>
              </a:path>
            </a:pathLst>
          </a:custGeom>
          <a:noFill/>
          <a:ln w="3175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2" name="Oval 30"/>
          <p:cNvSpPr>
            <a:spLocks noChangeArrowheads="1"/>
          </p:cNvSpPr>
          <p:nvPr/>
        </p:nvSpPr>
        <p:spPr bwMode="auto">
          <a:xfrm>
            <a:off x="6973888" y="2647950"/>
            <a:ext cx="109537" cy="1095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4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23" name="Line 31"/>
          <p:cNvSpPr>
            <a:spLocks noChangeShapeType="1"/>
          </p:cNvSpPr>
          <p:nvPr/>
        </p:nvSpPr>
        <p:spPr bwMode="auto">
          <a:xfrm flipH="1" flipV="1">
            <a:off x="6767513" y="2312988"/>
            <a:ext cx="265112" cy="393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4" name="Line 32"/>
          <p:cNvSpPr>
            <a:spLocks noChangeShapeType="1"/>
          </p:cNvSpPr>
          <p:nvPr/>
        </p:nvSpPr>
        <p:spPr bwMode="auto">
          <a:xfrm>
            <a:off x="5724525" y="2492375"/>
            <a:ext cx="1296988" cy="21590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5" name="Line 33"/>
          <p:cNvSpPr>
            <a:spLocks noChangeShapeType="1"/>
          </p:cNvSpPr>
          <p:nvPr/>
        </p:nvSpPr>
        <p:spPr bwMode="auto">
          <a:xfrm>
            <a:off x="7037388" y="2706688"/>
            <a:ext cx="450850" cy="255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6" name="Text Box 34"/>
          <p:cNvSpPr txBox="1">
            <a:spLocks noChangeArrowheads="1"/>
          </p:cNvSpPr>
          <p:nvPr/>
        </p:nvSpPr>
        <p:spPr bwMode="auto">
          <a:xfrm>
            <a:off x="7308850" y="2565400"/>
            <a:ext cx="449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00FF"/>
                </a:solidFill>
              </a:rPr>
              <a:t>n</a:t>
            </a:r>
            <a:r>
              <a:rPr lang="de-DE" b="1" baseline="-25000">
                <a:solidFill>
                  <a:srgbClr val="0000FF"/>
                </a:solidFill>
              </a:rPr>
              <a:t>r</a:t>
            </a:r>
            <a:endParaRPr lang="de-DE" b="1">
              <a:solidFill>
                <a:srgbClr val="0000FF"/>
              </a:solidFill>
            </a:endParaRPr>
          </a:p>
        </p:txBody>
      </p:sp>
      <p:grpSp>
        <p:nvGrpSpPr>
          <p:cNvPr id="136227" name="Group 35"/>
          <p:cNvGrpSpPr>
            <a:grpSpLocks/>
          </p:cNvGrpSpPr>
          <p:nvPr/>
        </p:nvGrpSpPr>
        <p:grpSpPr bwMode="auto">
          <a:xfrm rot="-829276">
            <a:off x="5440363" y="2397125"/>
            <a:ext cx="295275" cy="230188"/>
            <a:chOff x="3470" y="1480"/>
            <a:chExt cx="136" cy="106"/>
          </a:xfrm>
        </p:grpSpPr>
        <p:sp>
          <p:nvSpPr>
            <p:cNvPr id="136228" name="Line 36"/>
            <p:cNvSpPr>
              <a:spLocks noChangeShapeType="1"/>
            </p:cNvSpPr>
            <p:nvPr/>
          </p:nvSpPr>
          <p:spPr bwMode="auto">
            <a:xfrm flipH="1">
              <a:off x="3470" y="1480"/>
              <a:ext cx="136" cy="0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9" name="Line 37"/>
            <p:cNvSpPr>
              <a:spLocks noChangeShapeType="1"/>
            </p:cNvSpPr>
            <p:nvPr/>
          </p:nvSpPr>
          <p:spPr bwMode="auto">
            <a:xfrm flipH="1" flipV="1">
              <a:off x="3470" y="1480"/>
              <a:ext cx="98" cy="106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30" name="Line 38"/>
            <p:cNvSpPr>
              <a:spLocks noChangeShapeType="1"/>
            </p:cNvSpPr>
            <p:nvPr/>
          </p:nvSpPr>
          <p:spPr bwMode="auto">
            <a:xfrm flipV="1">
              <a:off x="3517" y="1481"/>
              <a:ext cx="22" cy="46"/>
            </a:xfrm>
            <a:prstGeom prst="line">
              <a:avLst/>
            </a:prstGeom>
            <a:noFill/>
            <a:ln w="317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4932363" y="1724025"/>
            <a:ext cx="143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solidFill>
                  <a:srgbClr val="0000FF"/>
                </a:solidFill>
              </a:rPr>
              <a:t>radial plane</a:t>
            </a:r>
          </a:p>
        </p:txBody>
      </p:sp>
      <p:sp>
        <p:nvSpPr>
          <p:cNvPr id="136232" name="Text Box 40"/>
          <p:cNvSpPr txBox="1">
            <a:spLocks noChangeArrowheads="1"/>
          </p:cNvSpPr>
          <p:nvPr/>
        </p:nvSpPr>
        <p:spPr bwMode="auto">
          <a:xfrm>
            <a:off x="1693863" y="2166938"/>
            <a:ext cx="449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0000FF"/>
                </a:solidFill>
              </a:rPr>
              <a:t>n</a:t>
            </a:r>
            <a:r>
              <a:rPr lang="de-DE" b="1" baseline="-25000">
                <a:solidFill>
                  <a:srgbClr val="0000FF"/>
                </a:solidFill>
              </a:rPr>
              <a:t>r</a:t>
            </a:r>
            <a:endParaRPr lang="de-DE" b="1">
              <a:solidFill>
                <a:srgbClr val="0000FF"/>
              </a:solidFill>
            </a:endParaRPr>
          </a:p>
        </p:txBody>
      </p:sp>
      <p:pic>
        <p:nvPicPr>
          <p:cNvPr id="136233" name="Picture 41" descr="segmbump_ta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65613"/>
            <a:ext cx="482917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34" name="Picture 42" descr="segmbump_talk_s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4365625"/>
            <a:ext cx="280670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249" name="Group 57"/>
          <p:cNvGrpSpPr>
            <a:grpSpLocks/>
          </p:cNvGrpSpPr>
          <p:nvPr/>
        </p:nvGrpSpPr>
        <p:grpSpPr bwMode="auto">
          <a:xfrm>
            <a:off x="6076950" y="1887538"/>
            <a:ext cx="1536700" cy="1223962"/>
            <a:chOff x="3828" y="1189"/>
            <a:chExt cx="968" cy="771"/>
          </a:xfrm>
        </p:grpSpPr>
        <p:sp>
          <p:nvSpPr>
            <p:cNvPr id="136244" name="Line 52"/>
            <p:cNvSpPr>
              <a:spLocks noChangeShapeType="1"/>
            </p:cNvSpPr>
            <p:nvPr/>
          </p:nvSpPr>
          <p:spPr bwMode="auto">
            <a:xfrm flipH="1" flipV="1">
              <a:off x="3994" y="1526"/>
              <a:ext cx="258" cy="28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5" name="Line 53"/>
            <p:cNvSpPr>
              <a:spLocks noChangeShapeType="1"/>
            </p:cNvSpPr>
            <p:nvPr/>
          </p:nvSpPr>
          <p:spPr bwMode="auto">
            <a:xfrm flipH="1" flipV="1">
              <a:off x="3828" y="1644"/>
              <a:ext cx="253" cy="31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6" name="Line 54"/>
            <p:cNvSpPr>
              <a:spLocks noChangeShapeType="1"/>
            </p:cNvSpPr>
            <p:nvPr/>
          </p:nvSpPr>
          <p:spPr bwMode="auto">
            <a:xfrm flipH="1" flipV="1">
              <a:off x="4443" y="1279"/>
              <a:ext cx="178" cy="33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7" name="Line 55"/>
            <p:cNvSpPr>
              <a:spLocks noChangeShapeType="1"/>
            </p:cNvSpPr>
            <p:nvPr/>
          </p:nvSpPr>
          <p:spPr bwMode="auto">
            <a:xfrm flipH="1" flipV="1">
              <a:off x="4669" y="1189"/>
              <a:ext cx="127" cy="34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48" name="Line 56"/>
            <p:cNvSpPr>
              <a:spLocks noChangeShapeType="1"/>
            </p:cNvSpPr>
            <p:nvPr/>
          </p:nvSpPr>
          <p:spPr bwMode="auto">
            <a:xfrm flipH="1" flipV="1">
              <a:off x="4215" y="1378"/>
              <a:ext cx="215" cy="32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53" name="Group 61"/>
          <p:cNvGrpSpPr>
            <a:grpSpLocks/>
          </p:cNvGrpSpPr>
          <p:nvPr/>
        </p:nvGrpSpPr>
        <p:grpSpPr bwMode="auto">
          <a:xfrm rot="408836">
            <a:off x="1489075" y="2460625"/>
            <a:ext cx="603250" cy="320675"/>
            <a:chOff x="799" y="1586"/>
            <a:chExt cx="380" cy="202"/>
          </a:xfrm>
        </p:grpSpPr>
        <p:sp>
          <p:nvSpPr>
            <p:cNvPr id="136254" name="Line 62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55" name="Line 63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59" name="Group 67"/>
          <p:cNvGrpSpPr>
            <a:grpSpLocks/>
          </p:cNvGrpSpPr>
          <p:nvPr/>
        </p:nvGrpSpPr>
        <p:grpSpPr bwMode="auto">
          <a:xfrm rot="680565">
            <a:off x="1712913" y="2420938"/>
            <a:ext cx="603250" cy="320675"/>
            <a:chOff x="799" y="1586"/>
            <a:chExt cx="380" cy="202"/>
          </a:xfrm>
        </p:grpSpPr>
        <p:sp>
          <p:nvSpPr>
            <p:cNvPr id="136260" name="Line 68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1" name="Line 69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62" name="Group 70"/>
          <p:cNvGrpSpPr>
            <a:grpSpLocks/>
          </p:cNvGrpSpPr>
          <p:nvPr/>
        </p:nvGrpSpPr>
        <p:grpSpPr bwMode="auto">
          <a:xfrm rot="918994">
            <a:off x="1947863" y="2379663"/>
            <a:ext cx="603250" cy="320675"/>
            <a:chOff x="799" y="1586"/>
            <a:chExt cx="380" cy="202"/>
          </a:xfrm>
        </p:grpSpPr>
        <p:sp>
          <p:nvSpPr>
            <p:cNvPr id="136263" name="Line 71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4" name="Line 72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65" name="Group 73"/>
          <p:cNvGrpSpPr>
            <a:grpSpLocks/>
          </p:cNvGrpSpPr>
          <p:nvPr/>
        </p:nvGrpSpPr>
        <p:grpSpPr bwMode="auto">
          <a:xfrm rot="1261548">
            <a:off x="2187575" y="2355850"/>
            <a:ext cx="603250" cy="320675"/>
            <a:chOff x="799" y="1586"/>
            <a:chExt cx="380" cy="202"/>
          </a:xfrm>
        </p:grpSpPr>
        <p:sp>
          <p:nvSpPr>
            <p:cNvPr id="136266" name="Line 74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67" name="Line 75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68" name="Group 76"/>
          <p:cNvGrpSpPr>
            <a:grpSpLocks/>
          </p:cNvGrpSpPr>
          <p:nvPr/>
        </p:nvGrpSpPr>
        <p:grpSpPr bwMode="auto">
          <a:xfrm rot="1439978">
            <a:off x="2424113" y="2332038"/>
            <a:ext cx="603250" cy="320675"/>
            <a:chOff x="799" y="1586"/>
            <a:chExt cx="380" cy="202"/>
          </a:xfrm>
        </p:grpSpPr>
        <p:sp>
          <p:nvSpPr>
            <p:cNvPr id="136269" name="Line 77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70" name="Line 78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71" name="Group 79"/>
          <p:cNvGrpSpPr>
            <a:grpSpLocks/>
          </p:cNvGrpSpPr>
          <p:nvPr/>
        </p:nvGrpSpPr>
        <p:grpSpPr bwMode="auto">
          <a:xfrm rot="1787062">
            <a:off x="2667000" y="2316163"/>
            <a:ext cx="603250" cy="320675"/>
            <a:chOff x="799" y="1586"/>
            <a:chExt cx="380" cy="202"/>
          </a:xfrm>
        </p:grpSpPr>
        <p:sp>
          <p:nvSpPr>
            <p:cNvPr id="136272" name="Line 80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73" name="Line 81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74" name="Group 82"/>
          <p:cNvGrpSpPr>
            <a:grpSpLocks/>
          </p:cNvGrpSpPr>
          <p:nvPr/>
        </p:nvGrpSpPr>
        <p:grpSpPr bwMode="auto">
          <a:xfrm rot="2279939">
            <a:off x="2914650" y="2332038"/>
            <a:ext cx="603250" cy="320675"/>
            <a:chOff x="799" y="1586"/>
            <a:chExt cx="380" cy="202"/>
          </a:xfrm>
        </p:grpSpPr>
        <p:sp>
          <p:nvSpPr>
            <p:cNvPr id="136275" name="Line 83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76" name="Line 84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77" name="Group 85"/>
          <p:cNvGrpSpPr>
            <a:grpSpLocks/>
          </p:cNvGrpSpPr>
          <p:nvPr/>
        </p:nvGrpSpPr>
        <p:grpSpPr bwMode="auto">
          <a:xfrm rot="2682983">
            <a:off x="3154363" y="2363788"/>
            <a:ext cx="603250" cy="320675"/>
            <a:chOff x="799" y="1586"/>
            <a:chExt cx="380" cy="202"/>
          </a:xfrm>
        </p:grpSpPr>
        <p:sp>
          <p:nvSpPr>
            <p:cNvPr id="136278" name="Line 86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79" name="Line 87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80" name="Group 88"/>
          <p:cNvGrpSpPr>
            <a:grpSpLocks/>
          </p:cNvGrpSpPr>
          <p:nvPr/>
        </p:nvGrpSpPr>
        <p:grpSpPr bwMode="auto">
          <a:xfrm rot="2940689">
            <a:off x="3389313" y="2390775"/>
            <a:ext cx="603250" cy="320675"/>
            <a:chOff x="799" y="1586"/>
            <a:chExt cx="380" cy="202"/>
          </a:xfrm>
        </p:grpSpPr>
        <p:sp>
          <p:nvSpPr>
            <p:cNvPr id="136281" name="Line 89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82" name="Line 90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83" name="Group 91"/>
          <p:cNvGrpSpPr>
            <a:grpSpLocks/>
          </p:cNvGrpSpPr>
          <p:nvPr/>
        </p:nvGrpSpPr>
        <p:grpSpPr bwMode="auto">
          <a:xfrm rot="3254007">
            <a:off x="3622676" y="2430462"/>
            <a:ext cx="603250" cy="320675"/>
            <a:chOff x="799" y="1586"/>
            <a:chExt cx="380" cy="202"/>
          </a:xfrm>
        </p:grpSpPr>
        <p:sp>
          <p:nvSpPr>
            <p:cNvPr id="136284" name="Line 92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85" name="Line 93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86" name="Group 94"/>
          <p:cNvGrpSpPr>
            <a:grpSpLocks/>
          </p:cNvGrpSpPr>
          <p:nvPr/>
        </p:nvGrpSpPr>
        <p:grpSpPr bwMode="auto">
          <a:xfrm rot="3542295">
            <a:off x="3846513" y="2492375"/>
            <a:ext cx="603250" cy="320675"/>
            <a:chOff x="799" y="1586"/>
            <a:chExt cx="380" cy="202"/>
          </a:xfrm>
        </p:grpSpPr>
        <p:sp>
          <p:nvSpPr>
            <p:cNvPr id="136287" name="Line 95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88" name="Line 96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89" name="Group 97"/>
          <p:cNvGrpSpPr>
            <a:grpSpLocks/>
          </p:cNvGrpSpPr>
          <p:nvPr/>
        </p:nvGrpSpPr>
        <p:grpSpPr bwMode="auto">
          <a:xfrm rot="3877354">
            <a:off x="4054476" y="2562225"/>
            <a:ext cx="603250" cy="320675"/>
            <a:chOff x="799" y="1586"/>
            <a:chExt cx="380" cy="202"/>
          </a:xfrm>
        </p:grpSpPr>
        <p:sp>
          <p:nvSpPr>
            <p:cNvPr id="136290" name="Line 98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91" name="Line 99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292" name="Group 100"/>
          <p:cNvGrpSpPr>
            <a:grpSpLocks/>
          </p:cNvGrpSpPr>
          <p:nvPr/>
        </p:nvGrpSpPr>
        <p:grpSpPr bwMode="auto">
          <a:xfrm rot="4214933">
            <a:off x="4254501" y="2630487"/>
            <a:ext cx="603250" cy="320675"/>
            <a:chOff x="799" y="1586"/>
            <a:chExt cx="380" cy="202"/>
          </a:xfrm>
        </p:grpSpPr>
        <p:sp>
          <p:nvSpPr>
            <p:cNvPr id="136293" name="Line 101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94" name="Line 102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6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6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6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3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36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3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3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3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3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6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6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6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6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6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8" grpId="0"/>
      <p:bldP spid="136219" grpId="0"/>
      <p:bldP spid="136220" grpId="0"/>
      <p:bldP spid="136223" grpId="0" animBg="1"/>
      <p:bldP spid="136224" grpId="0" animBg="1"/>
      <p:bldP spid="136225" grpId="0" animBg="1"/>
      <p:bldP spid="136226" grpId="0"/>
      <p:bldP spid="136231" grpId="0"/>
      <p:bldP spid="1362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57" name="Picture 41" descr="segmbump_t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65613"/>
            <a:ext cx="482917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58" name="Picture 42" descr="segmbump_talk_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4365625"/>
            <a:ext cx="280670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62" name="Picture 46" descr="segmsc_talk_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356100"/>
            <a:ext cx="2897188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61" name="Picture 45" descr="segmparam_talk3_w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64025"/>
            <a:ext cx="4833938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 descr="segm_talk_s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949450"/>
            <a:ext cx="29289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Freeform 5"/>
          <p:cNvSpPr>
            <a:spLocks/>
          </p:cNvSpPr>
          <p:nvPr/>
        </p:nvSpPr>
        <p:spPr bwMode="auto">
          <a:xfrm>
            <a:off x="6376988" y="1701800"/>
            <a:ext cx="1289050" cy="1476375"/>
          </a:xfrm>
          <a:custGeom>
            <a:avLst/>
            <a:gdLst>
              <a:gd name="T0" fmla="*/ 0 w 812"/>
              <a:gd name="T1" fmla="*/ 168 h 930"/>
              <a:gd name="T2" fmla="*/ 812 w 812"/>
              <a:gd name="T3" fmla="*/ 0 h 930"/>
              <a:gd name="T4" fmla="*/ 812 w 812"/>
              <a:gd name="T5" fmla="*/ 454 h 930"/>
              <a:gd name="T6" fmla="*/ 670 w 812"/>
              <a:gd name="T7" fmla="*/ 512 h 930"/>
              <a:gd name="T8" fmla="*/ 524 w 812"/>
              <a:gd name="T9" fmla="*/ 574 h 930"/>
              <a:gd name="T10" fmla="*/ 352 w 812"/>
              <a:gd name="T11" fmla="*/ 672 h 930"/>
              <a:gd name="T12" fmla="*/ 172 w 812"/>
              <a:gd name="T13" fmla="*/ 794 h 930"/>
              <a:gd name="T14" fmla="*/ 4 w 812"/>
              <a:gd name="T15" fmla="*/ 930 h 930"/>
              <a:gd name="T16" fmla="*/ 0 w 812"/>
              <a:gd name="T17" fmla="*/ 168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2" h="930">
                <a:moveTo>
                  <a:pt x="0" y="168"/>
                </a:moveTo>
                <a:lnTo>
                  <a:pt x="812" y="0"/>
                </a:lnTo>
                <a:lnTo>
                  <a:pt x="812" y="454"/>
                </a:lnTo>
                <a:cubicBezTo>
                  <a:pt x="732" y="484"/>
                  <a:pt x="720" y="492"/>
                  <a:pt x="670" y="512"/>
                </a:cubicBezTo>
                <a:cubicBezTo>
                  <a:pt x="638" y="523"/>
                  <a:pt x="578" y="546"/>
                  <a:pt x="524" y="574"/>
                </a:cubicBezTo>
                <a:cubicBezTo>
                  <a:pt x="465" y="604"/>
                  <a:pt x="399" y="644"/>
                  <a:pt x="352" y="672"/>
                </a:cubicBezTo>
                <a:cubicBezTo>
                  <a:pt x="285" y="714"/>
                  <a:pt x="227" y="753"/>
                  <a:pt x="172" y="794"/>
                </a:cubicBezTo>
                <a:cubicBezTo>
                  <a:pt x="132" y="825"/>
                  <a:pt x="26" y="911"/>
                  <a:pt x="4" y="930"/>
                </a:cubicBezTo>
                <a:lnTo>
                  <a:pt x="0" y="168"/>
                </a:lnTo>
                <a:close/>
              </a:path>
            </a:pathLst>
          </a:custGeom>
          <a:solidFill>
            <a:srgbClr val="0000FF">
              <a:alpha val="39999"/>
            </a:srgbClr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2" name="Freeform 6"/>
          <p:cNvSpPr>
            <a:spLocks/>
          </p:cNvSpPr>
          <p:nvPr/>
        </p:nvSpPr>
        <p:spPr bwMode="auto">
          <a:xfrm>
            <a:off x="6376988" y="2420938"/>
            <a:ext cx="1287462" cy="1179512"/>
          </a:xfrm>
          <a:custGeom>
            <a:avLst/>
            <a:gdLst>
              <a:gd name="T0" fmla="*/ 0 w 811"/>
              <a:gd name="T1" fmla="*/ 743 h 743"/>
              <a:gd name="T2" fmla="*/ 808 w 811"/>
              <a:gd name="T3" fmla="*/ 529 h 743"/>
              <a:gd name="T4" fmla="*/ 811 w 811"/>
              <a:gd name="T5" fmla="*/ 0 h 743"/>
              <a:gd name="T6" fmla="*/ 669 w 811"/>
              <a:gd name="T7" fmla="*/ 58 h 743"/>
              <a:gd name="T8" fmla="*/ 523 w 811"/>
              <a:gd name="T9" fmla="*/ 120 h 743"/>
              <a:gd name="T10" fmla="*/ 351 w 811"/>
              <a:gd name="T11" fmla="*/ 218 h 743"/>
              <a:gd name="T12" fmla="*/ 171 w 811"/>
              <a:gd name="T13" fmla="*/ 340 h 743"/>
              <a:gd name="T14" fmla="*/ 3 w 811"/>
              <a:gd name="T15" fmla="*/ 476 h 743"/>
              <a:gd name="T16" fmla="*/ 0 w 811"/>
              <a:gd name="T17" fmla="*/ 743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1" h="743">
                <a:moveTo>
                  <a:pt x="0" y="743"/>
                </a:moveTo>
                <a:lnTo>
                  <a:pt x="808" y="529"/>
                </a:lnTo>
                <a:lnTo>
                  <a:pt x="811" y="0"/>
                </a:lnTo>
                <a:cubicBezTo>
                  <a:pt x="731" y="30"/>
                  <a:pt x="719" y="38"/>
                  <a:pt x="669" y="58"/>
                </a:cubicBezTo>
                <a:cubicBezTo>
                  <a:pt x="637" y="69"/>
                  <a:pt x="577" y="92"/>
                  <a:pt x="523" y="120"/>
                </a:cubicBezTo>
                <a:cubicBezTo>
                  <a:pt x="464" y="150"/>
                  <a:pt x="398" y="190"/>
                  <a:pt x="351" y="218"/>
                </a:cubicBezTo>
                <a:cubicBezTo>
                  <a:pt x="284" y="260"/>
                  <a:pt x="226" y="299"/>
                  <a:pt x="171" y="340"/>
                </a:cubicBezTo>
                <a:cubicBezTo>
                  <a:pt x="131" y="371"/>
                  <a:pt x="25" y="457"/>
                  <a:pt x="3" y="476"/>
                </a:cubicBezTo>
                <a:lnTo>
                  <a:pt x="0" y="743"/>
                </a:lnTo>
                <a:close/>
              </a:path>
            </a:pathLst>
          </a:custGeom>
          <a:solidFill>
            <a:srgbClr val="0000FF">
              <a:alpha val="14999"/>
            </a:srgbClr>
          </a:solidFill>
          <a:ln w="15875" cap="flat" cmpd="sng">
            <a:solidFill>
              <a:srgbClr val="4949FF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Edit</a:t>
            </a:r>
          </a:p>
        </p:txBody>
      </p:sp>
      <p:sp>
        <p:nvSpPr>
          <p:cNvPr id="137244" name="Freeform 28"/>
          <p:cNvSpPr>
            <a:spLocks/>
          </p:cNvSpPr>
          <p:nvPr/>
        </p:nvSpPr>
        <p:spPr bwMode="auto">
          <a:xfrm>
            <a:off x="6376988" y="2422525"/>
            <a:ext cx="1289050" cy="768350"/>
          </a:xfrm>
          <a:custGeom>
            <a:avLst/>
            <a:gdLst>
              <a:gd name="T0" fmla="*/ 0 w 812"/>
              <a:gd name="T1" fmla="*/ 484 h 484"/>
              <a:gd name="T2" fmla="*/ 146 w 812"/>
              <a:gd name="T3" fmla="*/ 360 h 484"/>
              <a:gd name="T4" fmla="*/ 330 w 812"/>
              <a:gd name="T5" fmla="*/ 234 h 484"/>
              <a:gd name="T6" fmla="*/ 548 w 812"/>
              <a:gd name="T7" fmla="*/ 108 h 484"/>
              <a:gd name="T8" fmla="*/ 742 w 812"/>
              <a:gd name="T9" fmla="*/ 28 h 484"/>
              <a:gd name="T10" fmla="*/ 812 w 812"/>
              <a:gd name="T11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2" h="484">
                <a:moveTo>
                  <a:pt x="0" y="484"/>
                </a:moveTo>
                <a:cubicBezTo>
                  <a:pt x="45" y="443"/>
                  <a:pt x="91" y="402"/>
                  <a:pt x="146" y="360"/>
                </a:cubicBezTo>
                <a:cubicBezTo>
                  <a:pt x="201" y="318"/>
                  <a:pt x="263" y="276"/>
                  <a:pt x="330" y="234"/>
                </a:cubicBezTo>
                <a:cubicBezTo>
                  <a:pt x="397" y="192"/>
                  <a:pt x="479" y="142"/>
                  <a:pt x="548" y="108"/>
                </a:cubicBezTo>
                <a:cubicBezTo>
                  <a:pt x="617" y="74"/>
                  <a:pt x="698" y="46"/>
                  <a:pt x="742" y="28"/>
                </a:cubicBezTo>
                <a:cubicBezTo>
                  <a:pt x="786" y="10"/>
                  <a:pt x="799" y="5"/>
                  <a:pt x="812" y="0"/>
                </a:cubicBezTo>
              </a:path>
            </a:pathLst>
          </a:custGeom>
          <a:noFill/>
          <a:ln w="3175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3" name="Oval 47"/>
          <p:cNvSpPr>
            <a:spLocks noChangeArrowheads="1"/>
          </p:cNvSpPr>
          <p:nvPr/>
        </p:nvSpPr>
        <p:spPr bwMode="auto">
          <a:xfrm>
            <a:off x="6300788" y="5622925"/>
            <a:ext cx="120650" cy="120650"/>
          </a:xfrm>
          <a:prstGeom prst="ellipse">
            <a:avLst/>
          </a:prstGeom>
          <a:solidFill>
            <a:srgbClr val="00FF00"/>
          </a:solidFill>
          <a:ln w="317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64" name="Freeform 48"/>
          <p:cNvSpPr>
            <a:spLocks/>
          </p:cNvSpPr>
          <p:nvPr/>
        </p:nvSpPr>
        <p:spPr bwMode="auto">
          <a:xfrm>
            <a:off x="1485900" y="5573713"/>
            <a:ext cx="2908300" cy="274637"/>
          </a:xfrm>
          <a:custGeom>
            <a:avLst/>
            <a:gdLst>
              <a:gd name="T0" fmla="*/ 0 w 1832"/>
              <a:gd name="T1" fmla="*/ 173 h 173"/>
              <a:gd name="T2" fmla="*/ 298 w 1832"/>
              <a:gd name="T3" fmla="*/ 80 h 173"/>
              <a:gd name="T4" fmla="*/ 626 w 1832"/>
              <a:gd name="T5" fmla="*/ 31 h 173"/>
              <a:gd name="T6" fmla="*/ 996 w 1832"/>
              <a:gd name="T7" fmla="*/ 1 h 173"/>
              <a:gd name="T8" fmla="*/ 1461 w 1832"/>
              <a:gd name="T9" fmla="*/ 40 h 173"/>
              <a:gd name="T10" fmla="*/ 1832 w 1832"/>
              <a:gd name="T11" fmla="*/ 12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32" h="173">
                <a:moveTo>
                  <a:pt x="0" y="173"/>
                </a:moveTo>
                <a:cubicBezTo>
                  <a:pt x="50" y="157"/>
                  <a:pt x="194" y="104"/>
                  <a:pt x="298" y="80"/>
                </a:cubicBezTo>
                <a:cubicBezTo>
                  <a:pt x="402" y="56"/>
                  <a:pt x="510" y="44"/>
                  <a:pt x="626" y="31"/>
                </a:cubicBezTo>
                <a:cubicBezTo>
                  <a:pt x="742" y="18"/>
                  <a:pt x="857" y="0"/>
                  <a:pt x="996" y="1"/>
                </a:cubicBezTo>
                <a:cubicBezTo>
                  <a:pt x="1135" y="2"/>
                  <a:pt x="1322" y="19"/>
                  <a:pt x="1461" y="40"/>
                </a:cubicBezTo>
                <a:cubicBezTo>
                  <a:pt x="1600" y="61"/>
                  <a:pt x="1755" y="110"/>
                  <a:pt x="1832" y="128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65" name="Text Box 49"/>
          <p:cNvSpPr txBox="1">
            <a:spLocks noChangeArrowheads="1"/>
          </p:cNvSpPr>
          <p:nvPr/>
        </p:nvSpPr>
        <p:spPr bwMode="auto">
          <a:xfrm>
            <a:off x="5148263" y="4460875"/>
            <a:ext cx="2087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600" b="1">
                <a:solidFill>
                  <a:srgbClr val="00B000"/>
                </a:solidFill>
              </a:rPr>
              <a:t>radial curvature</a:t>
            </a:r>
            <a:r>
              <a:rPr lang="de-DE" sz="1600">
                <a:solidFill>
                  <a:srgbClr val="00B000"/>
                </a:solidFill>
              </a:rPr>
              <a:t> </a:t>
            </a:r>
            <a:r>
              <a:rPr lang="de-DE" sz="1600" b="1">
                <a:solidFill>
                  <a:srgbClr val="00B000"/>
                </a:solidFill>
              </a:rPr>
              <a:t>Inflection line</a:t>
            </a:r>
          </a:p>
        </p:txBody>
      </p:sp>
      <p:grpSp>
        <p:nvGrpSpPr>
          <p:cNvPr id="137271" name="Group 55"/>
          <p:cNvGrpSpPr>
            <a:grpSpLocks/>
          </p:cNvGrpSpPr>
          <p:nvPr/>
        </p:nvGrpSpPr>
        <p:grpSpPr bwMode="auto">
          <a:xfrm>
            <a:off x="6478588" y="2441575"/>
            <a:ext cx="1519237" cy="915988"/>
            <a:chOff x="4081" y="1538"/>
            <a:chExt cx="957" cy="577"/>
          </a:xfrm>
        </p:grpSpPr>
        <p:sp>
          <p:nvSpPr>
            <p:cNvPr id="137246" name="Line 30"/>
            <p:cNvSpPr>
              <a:spLocks noChangeShapeType="1"/>
            </p:cNvSpPr>
            <p:nvPr/>
          </p:nvSpPr>
          <p:spPr bwMode="auto">
            <a:xfrm>
              <a:off x="4430" y="1705"/>
              <a:ext cx="255" cy="1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67" name="Line 51"/>
            <p:cNvSpPr>
              <a:spLocks noChangeShapeType="1"/>
            </p:cNvSpPr>
            <p:nvPr/>
          </p:nvSpPr>
          <p:spPr bwMode="auto">
            <a:xfrm>
              <a:off x="4252" y="1817"/>
              <a:ext cx="233" cy="14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68" name="Line 52"/>
            <p:cNvSpPr>
              <a:spLocks noChangeShapeType="1"/>
            </p:cNvSpPr>
            <p:nvPr/>
          </p:nvSpPr>
          <p:spPr bwMode="auto">
            <a:xfrm>
              <a:off x="4081" y="1962"/>
              <a:ext cx="228" cy="15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69" name="Line 53"/>
            <p:cNvSpPr>
              <a:spLocks noChangeShapeType="1"/>
            </p:cNvSpPr>
            <p:nvPr/>
          </p:nvSpPr>
          <p:spPr bwMode="auto">
            <a:xfrm>
              <a:off x="4621" y="1615"/>
              <a:ext cx="210" cy="13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0" name="Line 54"/>
            <p:cNvSpPr>
              <a:spLocks noChangeShapeType="1"/>
            </p:cNvSpPr>
            <p:nvPr/>
          </p:nvSpPr>
          <p:spPr bwMode="auto">
            <a:xfrm>
              <a:off x="4796" y="1538"/>
              <a:ext cx="242" cy="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72" name="Group 56"/>
          <p:cNvGrpSpPr>
            <a:grpSpLocks/>
          </p:cNvGrpSpPr>
          <p:nvPr/>
        </p:nvGrpSpPr>
        <p:grpSpPr bwMode="auto">
          <a:xfrm>
            <a:off x="6202363" y="2044700"/>
            <a:ext cx="1411287" cy="1069975"/>
            <a:chOff x="3902" y="1281"/>
            <a:chExt cx="889" cy="674"/>
          </a:xfrm>
        </p:grpSpPr>
        <p:sp>
          <p:nvSpPr>
            <p:cNvPr id="137273" name="Line 57"/>
            <p:cNvSpPr>
              <a:spLocks noChangeShapeType="1"/>
            </p:cNvSpPr>
            <p:nvPr/>
          </p:nvSpPr>
          <p:spPr bwMode="auto">
            <a:xfrm flipH="1" flipV="1">
              <a:off x="4049" y="1588"/>
              <a:ext cx="198" cy="22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4" name="Line 58"/>
            <p:cNvSpPr>
              <a:spLocks noChangeShapeType="1"/>
            </p:cNvSpPr>
            <p:nvPr/>
          </p:nvSpPr>
          <p:spPr bwMode="auto">
            <a:xfrm flipH="1" flipV="1">
              <a:off x="3902" y="1742"/>
              <a:ext cx="174" cy="21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5" name="Line 59"/>
            <p:cNvSpPr>
              <a:spLocks noChangeShapeType="1"/>
            </p:cNvSpPr>
            <p:nvPr/>
          </p:nvSpPr>
          <p:spPr bwMode="auto">
            <a:xfrm flipH="1" flipV="1">
              <a:off x="4481" y="1359"/>
              <a:ext cx="135" cy="24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6" name="Line 60"/>
            <p:cNvSpPr>
              <a:spLocks noChangeShapeType="1"/>
            </p:cNvSpPr>
            <p:nvPr/>
          </p:nvSpPr>
          <p:spPr bwMode="auto">
            <a:xfrm flipH="1" flipV="1">
              <a:off x="4700" y="1281"/>
              <a:ext cx="91" cy="2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77" name="Line 61"/>
          <p:cNvSpPr>
            <a:spLocks noChangeShapeType="1"/>
          </p:cNvSpPr>
          <p:nvPr/>
        </p:nvSpPr>
        <p:spPr bwMode="auto">
          <a:xfrm flipH="1" flipV="1">
            <a:off x="6767513" y="2312988"/>
            <a:ext cx="265112" cy="393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78" name="Freeform 62"/>
          <p:cNvSpPr>
            <a:spLocks/>
          </p:cNvSpPr>
          <p:nvPr/>
        </p:nvSpPr>
        <p:spPr bwMode="auto">
          <a:xfrm>
            <a:off x="6381750" y="2935288"/>
            <a:ext cx="255588" cy="241300"/>
          </a:xfrm>
          <a:custGeom>
            <a:avLst/>
            <a:gdLst>
              <a:gd name="T0" fmla="*/ 0 w 161"/>
              <a:gd name="T1" fmla="*/ 23 h 152"/>
              <a:gd name="T2" fmla="*/ 68 w 161"/>
              <a:gd name="T3" fmla="*/ 0 h 152"/>
              <a:gd name="T4" fmla="*/ 136 w 161"/>
              <a:gd name="T5" fmla="*/ 23 h 152"/>
              <a:gd name="T6" fmla="*/ 159 w 161"/>
              <a:gd name="T7" fmla="*/ 91 h 152"/>
              <a:gd name="T8" fmla="*/ 123 w 161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52">
                <a:moveTo>
                  <a:pt x="0" y="23"/>
                </a:moveTo>
                <a:cubicBezTo>
                  <a:pt x="22" y="11"/>
                  <a:pt x="45" y="0"/>
                  <a:pt x="68" y="0"/>
                </a:cubicBezTo>
                <a:cubicBezTo>
                  <a:pt x="91" y="0"/>
                  <a:pt x="121" y="8"/>
                  <a:pt x="136" y="23"/>
                </a:cubicBezTo>
                <a:cubicBezTo>
                  <a:pt x="151" y="38"/>
                  <a:pt x="161" y="70"/>
                  <a:pt x="159" y="91"/>
                </a:cubicBezTo>
                <a:cubicBezTo>
                  <a:pt x="157" y="112"/>
                  <a:pt x="130" y="140"/>
                  <a:pt x="123" y="152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45" name="Oval 29"/>
          <p:cNvSpPr>
            <a:spLocks noChangeArrowheads="1"/>
          </p:cNvSpPr>
          <p:nvPr/>
        </p:nvSpPr>
        <p:spPr bwMode="auto">
          <a:xfrm>
            <a:off x="6973888" y="2647950"/>
            <a:ext cx="109537" cy="1095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4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79" name="Freeform 63"/>
          <p:cNvSpPr>
            <a:spLocks/>
          </p:cNvSpPr>
          <p:nvPr/>
        </p:nvSpPr>
        <p:spPr bwMode="auto">
          <a:xfrm>
            <a:off x="6659563" y="2719388"/>
            <a:ext cx="255587" cy="241300"/>
          </a:xfrm>
          <a:custGeom>
            <a:avLst/>
            <a:gdLst>
              <a:gd name="T0" fmla="*/ 0 w 161"/>
              <a:gd name="T1" fmla="*/ 23 h 152"/>
              <a:gd name="T2" fmla="*/ 68 w 161"/>
              <a:gd name="T3" fmla="*/ 0 h 152"/>
              <a:gd name="T4" fmla="*/ 136 w 161"/>
              <a:gd name="T5" fmla="*/ 23 h 152"/>
              <a:gd name="T6" fmla="*/ 159 w 161"/>
              <a:gd name="T7" fmla="*/ 91 h 152"/>
              <a:gd name="T8" fmla="*/ 123 w 161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52">
                <a:moveTo>
                  <a:pt x="0" y="23"/>
                </a:moveTo>
                <a:cubicBezTo>
                  <a:pt x="22" y="11"/>
                  <a:pt x="45" y="0"/>
                  <a:pt x="68" y="0"/>
                </a:cubicBezTo>
                <a:cubicBezTo>
                  <a:pt x="91" y="0"/>
                  <a:pt x="121" y="8"/>
                  <a:pt x="136" y="23"/>
                </a:cubicBezTo>
                <a:cubicBezTo>
                  <a:pt x="151" y="38"/>
                  <a:pt x="161" y="70"/>
                  <a:pt x="159" y="91"/>
                </a:cubicBezTo>
                <a:cubicBezTo>
                  <a:pt x="157" y="112"/>
                  <a:pt x="130" y="140"/>
                  <a:pt x="123" y="152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0" name="Freeform 64"/>
          <p:cNvSpPr>
            <a:spLocks/>
          </p:cNvSpPr>
          <p:nvPr/>
        </p:nvSpPr>
        <p:spPr bwMode="auto">
          <a:xfrm>
            <a:off x="6948488" y="2528888"/>
            <a:ext cx="255587" cy="241300"/>
          </a:xfrm>
          <a:custGeom>
            <a:avLst/>
            <a:gdLst>
              <a:gd name="T0" fmla="*/ 0 w 161"/>
              <a:gd name="T1" fmla="*/ 23 h 152"/>
              <a:gd name="T2" fmla="*/ 68 w 161"/>
              <a:gd name="T3" fmla="*/ 0 h 152"/>
              <a:gd name="T4" fmla="*/ 136 w 161"/>
              <a:gd name="T5" fmla="*/ 23 h 152"/>
              <a:gd name="T6" fmla="*/ 159 w 161"/>
              <a:gd name="T7" fmla="*/ 91 h 152"/>
              <a:gd name="T8" fmla="*/ 123 w 161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52">
                <a:moveTo>
                  <a:pt x="0" y="23"/>
                </a:moveTo>
                <a:cubicBezTo>
                  <a:pt x="22" y="11"/>
                  <a:pt x="45" y="0"/>
                  <a:pt x="68" y="0"/>
                </a:cubicBezTo>
                <a:cubicBezTo>
                  <a:pt x="91" y="0"/>
                  <a:pt x="121" y="8"/>
                  <a:pt x="136" y="23"/>
                </a:cubicBezTo>
                <a:cubicBezTo>
                  <a:pt x="151" y="38"/>
                  <a:pt x="161" y="70"/>
                  <a:pt x="159" y="91"/>
                </a:cubicBezTo>
                <a:cubicBezTo>
                  <a:pt x="157" y="112"/>
                  <a:pt x="130" y="140"/>
                  <a:pt x="123" y="152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1" name="Freeform 65"/>
          <p:cNvSpPr>
            <a:spLocks/>
          </p:cNvSpPr>
          <p:nvPr/>
        </p:nvSpPr>
        <p:spPr bwMode="auto">
          <a:xfrm>
            <a:off x="7278688" y="2403475"/>
            <a:ext cx="255587" cy="241300"/>
          </a:xfrm>
          <a:custGeom>
            <a:avLst/>
            <a:gdLst>
              <a:gd name="T0" fmla="*/ 0 w 161"/>
              <a:gd name="T1" fmla="*/ 23 h 152"/>
              <a:gd name="T2" fmla="*/ 68 w 161"/>
              <a:gd name="T3" fmla="*/ 0 h 152"/>
              <a:gd name="T4" fmla="*/ 136 w 161"/>
              <a:gd name="T5" fmla="*/ 23 h 152"/>
              <a:gd name="T6" fmla="*/ 159 w 161"/>
              <a:gd name="T7" fmla="*/ 91 h 152"/>
              <a:gd name="T8" fmla="*/ 123 w 161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52">
                <a:moveTo>
                  <a:pt x="0" y="23"/>
                </a:moveTo>
                <a:cubicBezTo>
                  <a:pt x="22" y="11"/>
                  <a:pt x="45" y="0"/>
                  <a:pt x="68" y="0"/>
                </a:cubicBezTo>
                <a:cubicBezTo>
                  <a:pt x="91" y="0"/>
                  <a:pt x="121" y="8"/>
                  <a:pt x="136" y="23"/>
                </a:cubicBezTo>
                <a:cubicBezTo>
                  <a:pt x="151" y="38"/>
                  <a:pt x="161" y="70"/>
                  <a:pt x="159" y="91"/>
                </a:cubicBezTo>
                <a:cubicBezTo>
                  <a:pt x="157" y="112"/>
                  <a:pt x="130" y="140"/>
                  <a:pt x="123" y="152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82" name="Freeform 66"/>
          <p:cNvSpPr>
            <a:spLocks/>
          </p:cNvSpPr>
          <p:nvPr/>
        </p:nvSpPr>
        <p:spPr bwMode="auto">
          <a:xfrm>
            <a:off x="7573963" y="2260600"/>
            <a:ext cx="255587" cy="241300"/>
          </a:xfrm>
          <a:custGeom>
            <a:avLst/>
            <a:gdLst>
              <a:gd name="T0" fmla="*/ 0 w 161"/>
              <a:gd name="T1" fmla="*/ 23 h 152"/>
              <a:gd name="T2" fmla="*/ 68 w 161"/>
              <a:gd name="T3" fmla="*/ 0 h 152"/>
              <a:gd name="T4" fmla="*/ 136 w 161"/>
              <a:gd name="T5" fmla="*/ 23 h 152"/>
              <a:gd name="T6" fmla="*/ 159 w 161"/>
              <a:gd name="T7" fmla="*/ 91 h 152"/>
              <a:gd name="T8" fmla="*/ 123 w 161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52">
                <a:moveTo>
                  <a:pt x="0" y="23"/>
                </a:moveTo>
                <a:cubicBezTo>
                  <a:pt x="22" y="11"/>
                  <a:pt x="45" y="0"/>
                  <a:pt x="68" y="0"/>
                </a:cubicBezTo>
                <a:cubicBezTo>
                  <a:pt x="91" y="0"/>
                  <a:pt x="121" y="8"/>
                  <a:pt x="136" y="23"/>
                </a:cubicBezTo>
                <a:cubicBezTo>
                  <a:pt x="151" y="38"/>
                  <a:pt x="161" y="70"/>
                  <a:pt x="159" y="91"/>
                </a:cubicBezTo>
                <a:cubicBezTo>
                  <a:pt x="157" y="112"/>
                  <a:pt x="130" y="140"/>
                  <a:pt x="123" y="152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7283" name="Group 67"/>
          <p:cNvGrpSpPr>
            <a:grpSpLocks/>
          </p:cNvGrpSpPr>
          <p:nvPr/>
        </p:nvGrpSpPr>
        <p:grpSpPr bwMode="auto">
          <a:xfrm>
            <a:off x="6076950" y="1887538"/>
            <a:ext cx="1536700" cy="1223962"/>
            <a:chOff x="3828" y="1189"/>
            <a:chExt cx="968" cy="771"/>
          </a:xfrm>
        </p:grpSpPr>
        <p:sp>
          <p:nvSpPr>
            <p:cNvPr id="137284" name="Line 68"/>
            <p:cNvSpPr>
              <a:spLocks noChangeShapeType="1"/>
            </p:cNvSpPr>
            <p:nvPr/>
          </p:nvSpPr>
          <p:spPr bwMode="auto">
            <a:xfrm flipH="1" flipV="1">
              <a:off x="3994" y="1526"/>
              <a:ext cx="258" cy="28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5" name="Line 69"/>
            <p:cNvSpPr>
              <a:spLocks noChangeShapeType="1"/>
            </p:cNvSpPr>
            <p:nvPr/>
          </p:nvSpPr>
          <p:spPr bwMode="auto">
            <a:xfrm flipH="1" flipV="1">
              <a:off x="3828" y="1644"/>
              <a:ext cx="253" cy="31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6" name="Line 70"/>
            <p:cNvSpPr>
              <a:spLocks noChangeShapeType="1"/>
            </p:cNvSpPr>
            <p:nvPr/>
          </p:nvSpPr>
          <p:spPr bwMode="auto">
            <a:xfrm flipH="1" flipV="1">
              <a:off x="4443" y="1279"/>
              <a:ext cx="178" cy="33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7" name="Line 71"/>
            <p:cNvSpPr>
              <a:spLocks noChangeShapeType="1"/>
            </p:cNvSpPr>
            <p:nvPr/>
          </p:nvSpPr>
          <p:spPr bwMode="auto">
            <a:xfrm flipH="1" flipV="1">
              <a:off x="4669" y="1189"/>
              <a:ext cx="127" cy="34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8" name="Line 72"/>
            <p:cNvSpPr>
              <a:spLocks noChangeShapeType="1"/>
            </p:cNvSpPr>
            <p:nvPr/>
          </p:nvSpPr>
          <p:spPr bwMode="auto">
            <a:xfrm flipH="1" flipV="1">
              <a:off x="4215" y="1378"/>
              <a:ext cx="215" cy="32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7289" name="Picture 73" descr="adj_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4833938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290" name="Group 74"/>
          <p:cNvGrpSpPr>
            <a:grpSpLocks/>
          </p:cNvGrpSpPr>
          <p:nvPr/>
        </p:nvGrpSpPr>
        <p:grpSpPr bwMode="auto">
          <a:xfrm>
            <a:off x="1268413" y="2517775"/>
            <a:ext cx="603250" cy="320675"/>
            <a:chOff x="799" y="1586"/>
            <a:chExt cx="380" cy="202"/>
          </a:xfrm>
        </p:grpSpPr>
        <p:sp>
          <p:nvSpPr>
            <p:cNvPr id="137291" name="Line 75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92" name="Line 76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93" name="Freeform 77"/>
          <p:cNvSpPr>
            <a:spLocks/>
          </p:cNvSpPr>
          <p:nvPr/>
        </p:nvSpPr>
        <p:spPr bwMode="auto">
          <a:xfrm>
            <a:off x="1476375" y="2578100"/>
            <a:ext cx="2908300" cy="274638"/>
          </a:xfrm>
          <a:custGeom>
            <a:avLst/>
            <a:gdLst>
              <a:gd name="T0" fmla="*/ 0 w 1832"/>
              <a:gd name="T1" fmla="*/ 173 h 173"/>
              <a:gd name="T2" fmla="*/ 298 w 1832"/>
              <a:gd name="T3" fmla="*/ 80 h 173"/>
              <a:gd name="T4" fmla="*/ 626 w 1832"/>
              <a:gd name="T5" fmla="*/ 31 h 173"/>
              <a:gd name="T6" fmla="*/ 996 w 1832"/>
              <a:gd name="T7" fmla="*/ 1 h 173"/>
              <a:gd name="T8" fmla="*/ 1461 w 1832"/>
              <a:gd name="T9" fmla="*/ 40 h 173"/>
              <a:gd name="T10" fmla="*/ 1832 w 1832"/>
              <a:gd name="T11" fmla="*/ 128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32" h="173">
                <a:moveTo>
                  <a:pt x="0" y="173"/>
                </a:moveTo>
                <a:cubicBezTo>
                  <a:pt x="50" y="157"/>
                  <a:pt x="194" y="104"/>
                  <a:pt x="298" y="80"/>
                </a:cubicBezTo>
                <a:cubicBezTo>
                  <a:pt x="402" y="56"/>
                  <a:pt x="510" y="44"/>
                  <a:pt x="626" y="31"/>
                </a:cubicBezTo>
                <a:cubicBezTo>
                  <a:pt x="742" y="18"/>
                  <a:pt x="857" y="0"/>
                  <a:pt x="996" y="1"/>
                </a:cubicBezTo>
                <a:cubicBezTo>
                  <a:pt x="1135" y="2"/>
                  <a:pt x="1322" y="19"/>
                  <a:pt x="1461" y="40"/>
                </a:cubicBezTo>
                <a:cubicBezTo>
                  <a:pt x="1600" y="61"/>
                  <a:pt x="1755" y="110"/>
                  <a:pt x="1832" y="128"/>
                </a:cubicBezTo>
              </a:path>
            </a:pathLst>
          </a:custGeom>
          <a:noFill/>
          <a:ln w="50800" cap="flat" cmpd="sng">
            <a:solidFill>
              <a:srgbClr val="00D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7294" name="Group 78"/>
          <p:cNvGrpSpPr>
            <a:grpSpLocks/>
          </p:cNvGrpSpPr>
          <p:nvPr/>
        </p:nvGrpSpPr>
        <p:grpSpPr bwMode="auto">
          <a:xfrm>
            <a:off x="1436688" y="2530475"/>
            <a:ext cx="3013075" cy="352425"/>
            <a:chOff x="950" y="1594"/>
            <a:chExt cx="1898" cy="222"/>
          </a:xfrm>
        </p:grpSpPr>
        <p:sp>
          <p:nvSpPr>
            <p:cNvPr id="137295" name="Oval 79"/>
            <p:cNvSpPr>
              <a:spLocks noChangeArrowheads="1"/>
            </p:cNvSpPr>
            <p:nvPr/>
          </p:nvSpPr>
          <p:spPr bwMode="auto">
            <a:xfrm>
              <a:off x="950" y="17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96" name="Oval 80"/>
            <p:cNvSpPr>
              <a:spLocks noChangeArrowheads="1"/>
            </p:cNvSpPr>
            <p:nvPr/>
          </p:nvSpPr>
          <p:spPr bwMode="auto">
            <a:xfrm>
              <a:off x="1084" y="170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97" name="Oval 81"/>
            <p:cNvSpPr>
              <a:spLocks noChangeArrowheads="1"/>
            </p:cNvSpPr>
            <p:nvPr/>
          </p:nvSpPr>
          <p:spPr bwMode="auto">
            <a:xfrm>
              <a:off x="1216" y="167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98" name="Oval 82"/>
            <p:cNvSpPr>
              <a:spLocks noChangeArrowheads="1"/>
            </p:cNvSpPr>
            <p:nvPr/>
          </p:nvSpPr>
          <p:spPr bwMode="auto">
            <a:xfrm>
              <a:off x="1355" y="164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99" name="Oval 83"/>
            <p:cNvSpPr>
              <a:spLocks noChangeArrowheads="1"/>
            </p:cNvSpPr>
            <p:nvPr/>
          </p:nvSpPr>
          <p:spPr bwMode="auto">
            <a:xfrm>
              <a:off x="1500" y="162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0" name="Oval 84"/>
            <p:cNvSpPr>
              <a:spLocks noChangeArrowheads="1"/>
            </p:cNvSpPr>
            <p:nvPr/>
          </p:nvSpPr>
          <p:spPr bwMode="auto">
            <a:xfrm>
              <a:off x="1642" y="1611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1" name="Oval 85"/>
            <p:cNvSpPr>
              <a:spLocks noChangeArrowheads="1"/>
            </p:cNvSpPr>
            <p:nvPr/>
          </p:nvSpPr>
          <p:spPr bwMode="auto">
            <a:xfrm>
              <a:off x="1788" y="159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2" name="Oval 86"/>
            <p:cNvSpPr>
              <a:spLocks noChangeArrowheads="1"/>
            </p:cNvSpPr>
            <p:nvPr/>
          </p:nvSpPr>
          <p:spPr bwMode="auto">
            <a:xfrm>
              <a:off x="1937" y="159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3" name="Oval 87"/>
            <p:cNvSpPr>
              <a:spLocks noChangeArrowheads="1"/>
            </p:cNvSpPr>
            <p:nvPr/>
          </p:nvSpPr>
          <p:spPr bwMode="auto">
            <a:xfrm>
              <a:off x="2082" y="1597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4" name="Oval 88"/>
            <p:cNvSpPr>
              <a:spLocks noChangeArrowheads="1"/>
            </p:cNvSpPr>
            <p:nvPr/>
          </p:nvSpPr>
          <p:spPr bwMode="auto">
            <a:xfrm>
              <a:off x="2230" y="1604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5" name="Oval 89"/>
            <p:cNvSpPr>
              <a:spLocks noChangeArrowheads="1"/>
            </p:cNvSpPr>
            <p:nvPr/>
          </p:nvSpPr>
          <p:spPr bwMode="auto">
            <a:xfrm>
              <a:off x="2373" y="1625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6" name="Oval 90"/>
            <p:cNvSpPr>
              <a:spLocks noChangeArrowheads="1"/>
            </p:cNvSpPr>
            <p:nvPr/>
          </p:nvSpPr>
          <p:spPr bwMode="auto">
            <a:xfrm>
              <a:off x="2514" y="164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7" name="Oval 91"/>
            <p:cNvSpPr>
              <a:spLocks noChangeArrowheads="1"/>
            </p:cNvSpPr>
            <p:nvPr/>
          </p:nvSpPr>
          <p:spPr bwMode="auto">
            <a:xfrm>
              <a:off x="2650" y="1679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08" name="Oval 92"/>
            <p:cNvSpPr>
              <a:spLocks noChangeArrowheads="1"/>
            </p:cNvSpPr>
            <p:nvPr/>
          </p:nvSpPr>
          <p:spPr bwMode="auto">
            <a:xfrm>
              <a:off x="2779" y="1713"/>
              <a:ext cx="69" cy="6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5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311" name="Group 95"/>
          <p:cNvGrpSpPr>
            <a:grpSpLocks/>
          </p:cNvGrpSpPr>
          <p:nvPr/>
        </p:nvGrpSpPr>
        <p:grpSpPr bwMode="auto">
          <a:xfrm rot="408836">
            <a:off x="1489075" y="2460625"/>
            <a:ext cx="603250" cy="320675"/>
            <a:chOff x="799" y="1586"/>
            <a:chExt cx="380" cy="202"/>
          </a:xfrm>
        </p:grpSpPr>
        <p:sp>
          <p:nvSpPr>
            <p:cNvPr id="137312" name="Line 96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13" name="Line 97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14" name="Group 98"/>
          <p:cNvGrpSpPr>
            <a:grpSpLocks/>
          </p:cNvGrpSpPr>
          <p:nvPr/>
        </p:nvGrpSpPr>
        <p:grpSpPr bwMode="auto">
          <a:xfrm rot="680565">
            <a:off x="1712913" y="2420938"/>
            <a:ext cx="603250" cy="320675"/>
            <a:chOff x="799" y="1586"/>
            <a:chExt cx="380" cy="202"/>
          </a:xfrm>
        </p:grpSpPr>
        <p:sp>
          <p:nvSpPr>
            <p:cNvPr id="137315" name="Line 99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16" name="Line 100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17" name="Group 101"/>
          <p:cNvGrpSpPr>
            <a:grpSpLocks/>
          </p:cNvGrpSpPr>
          <p:nvPr/>
        </p:nvGrpSpPr>
        <p:grpSpPr bwMode="auto">
          <a:xfrm rot="918994">
            <a:off x="1947863" y="2379663"/>
            <a:ext cx="603250" cy="320675"/>
            <a:chOff x="799" y="1586"/>
            <a:chExt cx="380" cy="202"/>
          </a:xfrm>
        </p:grpSpPr>
        <p:sp>
          <p:nvSpPr>
            <p:cNvPr id="137318" name="Line 102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19" name="Line 103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20" name="Group 104"/>
          <p:cNvGrpSpPr>
            <a:grpSpLocks/>
          </p:cNvGrpSpPr>
          <p:nvPr/>
        </p:nvGrpSpPr>
        <p:grpSpPr bwMode="auto">
          <a:xfrm rot="1261548">
            <a:off x="2187575" y="2355850"/>
            <a:ext cx="603250" cy="320675"/>
            <a:chOff x="799" y="1586"/>
            <a:chExt cx="380" cy="202"/>
          </a:xfrm>
        </p:grpSpPr>
        <p:sp>
          <p:nvSpPr>
            <p:cNvPr id="137321" name="Line 105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22" name="Line 106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23" name="Group 107"/>
          <p:cNvGrpSpPr>
            <a:grpSpLocks/>
          </p:cNvGrpSpPr>
          <p:nvPr/>
        </p:nvGrpSpPr>
        <p:grpSpPr bwMode="auto">
          <a:xfrm rot="1439978">
            <a:off x="2424113" y="2332038"/>
            <a:ext cx="603250" cy="320675"/>
            <a:chOff x="799" y="1586"/>
            <a:chExt cx="380" cy="202"/>
          </a:xfrm>
        </p:grpSpPr>
        <p:sp>
          <p:nvSpPr>
            <p:cNvPr id="137324" name="Line 108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25" name="Line 109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26" name="Group 110"/>
          <p:cNvGrpSpPr>
            <a:grpSpLocks/>
          </p:cNvGrpSpPr>
          <p:nvPr/>
        </p:nvGrpSpPr>
        <p:grpSpPr bwMode="auto">
          <a:xfrm rot="1787062">
            <a:off x="2667000" y="2316163"/>
            <a:ext cx="603250" cy="320675"/>
            <a:chOff x="799" y="1586"/>
            <a:chExt cx="380" cy="202"/>
          </a:xfrm>
        </p:grpSpPr>
        <p:sp>
          <p:nvSpPr>
            <p:cNvPr id="137327" name="Line 111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28" name="Line 112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29" name="Group 113"/>
          <p:cNvGrpSpPr>
            <a:grpSpLocks/>
          </p:cNvGrpSpPr>
          <p:nvPr/>
        </p:nvGrpSpPr>
        <p:grpSpPr bwMode="auto">
          <a:xfrm rot="2279939">
            <a:off x="2914650" y="2332038"/>
            <a:ext cx="603250" cy="320675"/>
            <a:chOff x="799" y="1586"/>
            <a:chExt cx="380" cy="202"/>
          </a:xfrm>
        </p:grpSpPr>
        <p:sp>
          <p:nvSpPr>
            <p:cNvPr id="137330" name="Line 114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31" name="Line 115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32" name="Group 116"/>
          <p:cNvGrpSpPr>
            <a:grpSpLocks/>
          </p:cNvGrpSpPr>
          <p:nvPr/>
        </p:nvGrpSpPr>
        <p:grpSpPr bwMode="auto">
          <a:xfrm rot="2682983">
            <a:off x="3154363" y="2363788"/>
            <a:ext cx="603250" cy="320675"/>
            <a:chOff x="799" y="1586"/>
            <a:chExt cx="380" cy="202"/>
          </a:xfrm>
        </p:grpSpPr>
        <p:sp>
          <p:nvSpPr>
            <p:cNvPr id="137333" name="Line 117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34" name="Line 118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35" name="Group 119"/>
          <p:cNvGrpSpPr>
            <a:grpSpLocks/>
          </p:cNvGrpSpPr>
          <p:nvPr/>
        </p:nvGrpSpPr>
        <p:grpSpPr bwMode="auto">
          <a:xfrm rot="2940689">
            <a:off x="3389313" y="2390775"/>
            <a:ext cx="603250" cy="320675"/>
            <a:chOff x="799" y="1586"/>
            <a:chExt cx="380" cy="202"/>
          </a:xfrm>
        </p:grpSpPr>
        <p:sp>
          <p:nvSpPr>
            <p:cNvPr id="137336" name="Line 120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37" name="Line 121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38" name="Group 122"/>
          <p:cNvGrpSpPr>
            <a:grpSpLocks/>
          </p:cNvGrpSpPr>
          <p:nvPr/>
        </p:nvGrpSpPr>
        <p:grpSpPr bwMode="auto">
          <a:xfrm rot="3254007">
            <a:off x="3622676" y="2430462"/>
            <a:ext cx="603250" cy="320675"/>
            <a:chOff x="799" y="1586"/>
            <a:chExt cx="380" cy="202"/>
          </a:xfrm>
        </p:grpSpPr>
        <p:sp>
          <p:nvSpPr>
            <p:cNvPr id="137339" name="Line 123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40" name="Line 124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41" name="Group 125"/>
          <p:cNvGrpSpPr>
            <a:grpSpLocks/>
          </p:cNvGrpSpPr>
          <p:nvPr/>
        </p:nvGrpSpPr>
        <p:grpSpPr bwMode="auto">
          <a:xfrm rot="3542295">
            <a:off x="3846513" y="2492375"/>
            <a:ext cx="603250" cy="320675"/>
            <a:chOff x="799" y="1586"/>
            <a:chExt cx="380" cy="202"/>
          </a:xfrm>
        </p:grpSpPr>
        <p:sp>
          <p:nvSpPr>
            <p:cNvPr id="137342" name="Line 126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43" name="Line 127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44" name="Group 128"/>
          <p:cNvGrpSpPr>
            <a:grpSpLocks/>
          </p:cNvGrpSpPr>
          <p:nvPr/>
        </p:nvGrpSpPr>
        <p:grpSpPr bwMode="auto">
          <a:xfrm rot="3877354">
            <a:off x="4054476" y="2562225"/>
            <a:ext cx="603250" cy="320675"/>
            <a:chOff x="799" y="1586"/>
            <a:chExt cx="380" cy="202"/>
          </a:xfrm>
        </p:grpSpPr>
        <p:sp>
          <p:nvSpPr>
            <p:cNvPr id="137345" name="Line 129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46" name="Line 130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347" name="Group 131"/>
          <p:cNvGrpSpPr>
            <a:grpSpLocks/>
          </p:cNvGrpSpPr>
          <p:nvPr/>
        </p:nvGrpSpPr>
        <p:grpSpPr bwMode="auto">
          <a:xfrm rot="4214933">
            <a:off x="4254501" y="2630487"/>
            <a:ext cx="603250" cy="320675"/>
            <a:chOff x="799" y="1586"/>
            <a:chExt cx="380" cy="202"/>
          </a:xfrm>
        </p:grpSpPr>
        <p:sp>
          <p:nvSpPr>
            <p:cNvPr id="137348" name="Line 132"/>
            <p:cNvSpPr>
              <a:spLocks noChangeShapeType="1"/>
            </p:cNvSpPr>
            <p:nvPr/>
          </p:nvSpPr>
          <p:spPr bwMode="auto">
            <a:xfrm flipV="1">
              <a:off x="941" y="1602"/>
              <a:ext cx="238" cy="18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49" name="Line 133"/>
            <p:cNvSpPr>
              <a:spLocks noChangeShapeType="1"/>
            </p:cNvSpPr>
            <p:nvPr/>
          </p:nvSpPr>
          <p:spPr bwMode="auto">
            <a:xfrm flipH="1" flipV="1">
              <a:off x="799" y="1586"/>
              <a:ext cx="143" cy="19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7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7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7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7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7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7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7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63" grpId="0" animBg="1"/>
      <p:bldP spid="137264" grpId="0" animBg="1"/>
      <p:bldP spid="137265" grpId="0"/>
      <p:bldP spid="137277" grpId="0" animBg="1"/>
      <p:bldP spid="137277" grpId="1" animBg="1"/>
      <p:bldP spid="137278" grpId="0" animBg="1"/>
      <p:bldP spid="137278" grpId="1" animBg="1"/>
      <p:bldP spid="137279" grpId="0" animBg="1"/>
      <p:bldP spid="137279" grpId="1" animBg="1"/>
      <p:bldP spid="137280" grpId="0" animBg="1"/>
      <p:bldP spid="137280" grpId="1" animBg="1"/>
      <p:bldP spid="137281" grpId="0" animBg="1"/>
      <p:bldP spid="137281" grpId="1" animBg="1"/>
      <p:bldP spid="137282" grpId="0" animBg="1"/>
      <p:bldP spid="13728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Edit</a:t>
            </a:r>
          </a:p>
        </p:txBody>
      </p:sp>
      <p:pic>
        <p:nvPicPr>
          <p:cNvPr id="139303" name="Picture 39" descr="man_cheekbone_sketch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881188"/>
            <a:ext cx="3263900" cy="4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306" name="Picture 42" descr="man_cheekbone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1188"/>
            <a:ext cx="3090863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30" name="Picture 42" descr="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863725"/>
            <a:ext cx="538003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Session (1)</a:t>
            </a:r>
          </a:p>
        </p:txBody>
      </p:sp>
      <p:pic>
        <p:nvPicPr>
          <p:cNvPr id="140322" name="Picture 34" descr="editsess_orig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3697" r="7513" b="9860"/>
          <a:stretch>
            <a:fillRect/>
          </a:stretch>
        </p:blipFill>
        <p:spPr>
          <a:xfrm>
            <a:off x="2239963" y="2060810"/>
            <a:ext cx="4597400" cy="391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863725"/>
            <a:ext cx="538003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Session (2)</a:t>
            </a:r>
          </a:p>
        </p:txBody>
      </p:sp>
      <p:pic>
        <p:nvPicPr>
          <p:cNvPr id="2" name="sig05_editsess_lowerli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2370" y="2010878"/>
            <a:ext cx="5111990" cy="408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50" name="Picture 14" descr="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858963"/>
            <a:ext cx="538003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Session (3)</a:t>
            </a:r>
          </a:p>
        </p:txBody>
      </p:sp>
      <p:pic>
        <p:nvPicPr>
          <p:cNvPr id="2" name="sig05_editsess_eyel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4725" y="1988800"/>
            <a:ext cx="5139635" cy="410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Session (4)</a:t>
            </a:r>
          </a:p>
        </p:txBody>
      </p:sp>
      <p:pic>
        <p:nvPicPr>
          <p:cNvPr id="159747" name="Picture 3" descr="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863725"/>
            <a:ext cx="538003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ig05_editsess_eyera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4725" y="1988800"/>
            <a:ext cx="5139635" cy="410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03" name="Picture 19" descr="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863725"/>
            <a:ext cx="5380038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98" name="Picture 14" descr="editsess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697" r="5009" b="6163"/>
          <a:stretch>
            <a:fillRect/>
          </a:stretch>
        </p:blipFill>
        <p:spPr bwMode="auto">
          <a:xfrm>
            <a:off x="2209800" y="2060575"/>
            <a:ext cx="4667250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Session Result</a:t>
            </a:r>
          </a:p>
        </p:txBody>
      </p:sp>
      <p:pic>
        <p:nvPicPr>
          <p:cNvPr id="144399" name="Picture 15" descr="editsess_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082" r="5009" b="6163"/>
          <a:stretch>
            <a:fillRect/>
          </a:stretch>
        </p:blipFill>
        <p:spPr bwMode="auto">
          <a:xfrm>
            <a:off x="2205038" y="2060575"/>
            <a:ext cx="4672012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Discussion…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66900"/>
            <a:ext cx="8415337" cy="4648200"/>
          </a:xfrm>
        </p:spPr>
        <p:txBody>
          <a:bodyPr/>
          <a:lstStyle/>
          <a:p>
            <a:r>
              <a:rPr lang="de-DE" sz="2700"/>
              <a:t>The good...</a:t>
            </a:r>
          </a:p>
          <a:p>
            <a:pPr lvl="1"/>
            <a:r>
              <a:rPr lang="de-DE" sz="2200"/>
              <a:t>Intuitive, sketch-based User Interface for silhouette deformation and feature creation/modification</a:t>
            </a:r>
          </a:p>
          <a:p>
            <a:pPr lvl="1"/>
            <a:r>
              <a:rPr lang="de-DE" sz="2200"/>
              <a:t>Fast model updates after sketch (Iterative Modeling)</a:t>
            </a:r>
          </a:p>
          <a:p>
            <a:pPr lvl="1"/>
            <a:r>
              <a:rPr lang="de-DE" sz="2200"/>
              <a:t>Preserves surface detail as much as possible</a:t>
            </a:r>
          </a:p>
          <a:p>
            <a:r>
              <a:rPr lang="de-DE" sz="2700"/>
              <a:t>... and the </a:t>
            </a:r>
            <a:r>
              <a:rPr lang="de-DE" sz="2700" i="1"/>
              <a:t>not so good</a:t>
            </a:r>
          </a:p>
          <a:p>
            <a:pPr lvl="1"/>
            <a:r>
              <a:rPr lang="de-DE" sz="2200"/>
              <a:t>Object-Space sil‘s useless in the presence of heavy noise </a:t>
            </a:r>
          </a:p>
          <a:p>
            <a:pPr lvl="1"/>
            <a:r>
              <a:rPr lang="de-DE" sz="2200"/>
              <a:t>Editing differential properties can take time to learn</a:t>
            </a:r>
          </a:p>
          <a:p>
            <a:pPr lvl="1"/>
            <a:endParaRPr lang="de-DE" sz="2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20" name="Picture 12" descr="res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4275" y="1844675"/>
            <a:ext cx="3476625" cy="467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45425" name="Group 17"/>
          <p:cNvGrpSpPr>
            <a:grpSpLocks/>
          </p:cNvGrpSpPr>
          <p:nvPr/>
        </p:nvGrpSpPr>
        <p:grpSpPr bwMode="auto">
          <a:xfrm>
            <a:off x="4643438" y="1844675"/>
            <a:ext cx="4105275" cy="4679950"/>
            <a:chOff x="2925" y="1162"/>
            <a:chExt cx="2586" cy="2948"/>
          </a:xfrm>
        </p:grpSpPr>
        <p:pic>
          <p:nvPicPr>
            <p:cNvPr id="145419" name="Picture 11" descr="res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" y="1162"/>
              <a:ext cx="2274" cy="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424" name="Rectangle 16"/>
            <p:cNvSpPr>
              <a:spLocks noChangeArrowheads="1"/>
            </p:cNvSpPr>
            <p:nvPr/>
          </p:nvSpPr>
          <p:spPr bwMode="auto">
            <a:xfrm>
              <a:off x="2925" y="3612"/>
              <a:ext cx="318" cy="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00D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sz="2800"/>
              <a:t>Contact Information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941388" y="2894013"/>
            <a:ext cx="39036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latin typeface="Tahoma" charset="0"/>
              </a:rPr>
              <a:t>Andrew Nealen</a:t>
            </a:r>
          </a:p>
          <a:p>
            <a:pPr algn="l"/>
            <a:r>
              <a:rPr lang="en-US" sz="1600">
                <a:solidFill>
                  <a:srgbClr val="FF9900"/>
                </a:solidFill>
              </a:rPr>
              <a:t>nealen@informatik.tu-darmstadt.de</a:t>
            </a:r>
          </a:p>
          <a:p>
            <a:pPr algn="l"/>
            <a:endParaRPr lang="en-US" sz="1600">
              <a:latin typeface="Tahoma" charset="0"/>
            </a:endParaRPr>
          </a:p>
          <a:p>
            <a:pPr algn="l"/>
            <a:r>
              <a:rPr lang="en-US" sz="1600" b="1">
                <a:latin typeface="Tahoma" charset="0"/>
              </a:rPr>
              <a:t>Olga Sorkine</a:t>
            </a:r>
          </a:p>
          <a:p>
            <a:pPr algn="l"/>
            <a:r>
              <a:rPr lang="en-US" sz="1600">
                <a:solidFill>
                  <a:srgbClr val="FF9900"/>
                </a:solidFill>
              </a:rPr>
              <a:t>sorkine@tau.ac.il</a:t>
            </a:r>
          </a:p>
          <a:p>
            <a:pPr algn="l"/>
            <a:endParaRPr lang="en-US" sz="1600">
              <a:latin typeface="Tahoma" charset="0"/>
            </a:endParaRPr>
          </a:p>
          <a:p>
            <a:pPr algn="l"/>
            <a:r>
              <a:rPr lang="en-US" sz="1600" b="1">
                <a:latin typeface="Tahoma" charset="0"/>
              </a:rPr>
              <a:t>Marc Alexa</a:t>
            </a:r>
          </a:p>
          <a:p>
            <a:pPr algn="l"/>
            <a:r>
              <a:rPr lang="en-US" sz="1600">
                <a:solidFill>
                  <a:srgbClr val="FF9900"/>
                </a:solidFill>
              </a:rPr>
              <a:t>alexa@informatik.tu-darmstadt.de</a:t>
            </a:r>
          </a:p>
          <a:p>
            <a:pPr algn="l"/>
            <a:endParaRPr lang="en-US" sz="1600">
              <a:latin typeface="Tahoma" charset="0"/>
            </a:endParaRPr>
          </a:p>
          <a:p>
            <a:pPr algn="l"/>
            <a:r>
              <a:rPr lang="en-US" sz="1600" b="1">
                <a:latin typeface="Tahoma" charset="0"/>
              </a:rPr>
              <a:t>Daniel Cohen-Or</a:t>
            </a:r>
          </a:p>
          <a:p>
            <a:pPr algn="l"/>
            <a:r>
              <a:rPr lang="en-US" sz="1600">
                <a:solidFill>
                  <a:srgbClr val="FF9900"/>
                </a:solidFill>
                <a:latin typeface="Tahoma" charset="0"/>
              </a:rPr>
              <a:t>dcor@post.tau.ac.il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827088" y="2708275"/>
            <a:ext cx="3600450" cy="3241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5427" name="Group 19"/>
          <p:cNvGrpSpPr>
            <a:grpSpLocks/>
          </p:cNvGrpSpPr>
          <p:nvPr/>
        </p:nvGrpSpPr>
        <p:grpSpPr bwMode="auto">
          <a:xfrm>
            <a:off x="4643438" y="1844675"/>
            <a:ext cx="4176712" cy="4679950"/>
            <a:chOff x="2925" y="1162"/>
            <a:chExt cx="2631" cy="2948"/>
          </a:xfrm>
        </p:grpSpPr>
        <p:pic>
          <p:nvPicPr>
            <p:cNvPr id="145422" name="Picture 14" descr="res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162"/>
              <a:ext cx="2403" cy="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5426" name="Rectangle 18"/>
            <p:cNvSpPr>
              <a:spLocks noChangeArrowheads="1"/>
            </p:cNvSpPr>
            <p:nvPr/>
          </p:nvSpPr>
          <p:spPr bwMode="auto">
            <a:xfrm>
              <a:off x="5329" y="2840"/>
              <a:ext cx="227" cy="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00D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Sketch-Based </a:t>
            </a:r>
            <a:br>
              <a:rPr lang="en-US"/>
            </a:br>
            <a:r>
              <a:rPr lang="en-US"/>
              <a:t>Interfaces and Modeling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de-DE" sz="2700"/>
              <a:t>(Some) previous work</a:t>
            </a:r>
            <a:endParaRPr lang="en-US" sz="2700"/>
          </a:p>
          <a:p>
            <a:pPr lvl="1"/>
            <a:r>
              <a:rPr lang="en-US" sz="2200"/>
              <a:t>SKETCH </a:t>
            </a:r>
            <a:r>
              <a:rPr lang="en-US" sz="1800" b="1"/>
              <a:t>[Zeleznik et al. 96]</a:t>
            </a:r>
          </a:p>
          <a:p>
            <a:pPr lvl="1"/>
            <a:r>
              <a:rPr lang="en-US" sz="2200"/>
              <a:t>Teddy </a:t>
            </a:r>
            <a:r>
              <a:rPr lang="en-US" sz="1800" b="1"/>
              <a:t>[Igarashi et al. 99 and 03]</a:t>
            </a:r>
          </a:p>
          <a:p>
            <a:pPr lvl="1"/>
            <a:r>
              <a:rPr lang="de-DE" sz="2200"/>
              <a:t>Variational implicits </a:t>
            </a:r>
            <a:r>
              <a:rPr lang="de-DE" sz="1800" b="1"/>
              <a:t>[Karpenko et al. 02]</a:t>
            </a:r>
          </a:p>
          <a:p>
            <a:pPr lvl="1"/>
            <a:r>
              <a:rPr lang="de-DE" sz="2200"/>
              <a:t>Relief </a:t>
            </a:r>
            <a:r>
              <a:rPr lang="de-DE" sz="1800" b="1"/>
              <a:t>[Bourguignon et al. 04]</a:t>
            </a:r>
          </a:p>
          <a:p>
            <a:pPr lvl="1"/>
            <a:r>
              <a:rPr lang="de-DE" sz="2200"/>
              <a:t>Sketching mesh deformations </a:t>
            </a:r>
            <a:r>
              <a:rPr lang="de-DE" sz="1800" b="1"/>
              <a:t>[Kho and Garland 05]</a:t>
            </a:r>
          </a:p>
          <a:p>
            <a:pPr lvl="1"/>
            <a:r>
              <a:rPr lang="de-DE" sz="2200"/>
              <a:t>Parametrized objects </a:t>
            </a:r>
            <a:r>
              <a:rPr lang="de-DE" sz="1800" b="1"/>
              <a:t>[Yang et al. 05]</a:t>
            </a:r>
            <a:br>
              <a:rPr lang="de-DE" sz="1800" b="1"/>
            </a:br>
            <a:endParaRPr lang="de-DE" sz="1800" b="1"/>
          </a:p>
          <a:p>
            <a:pPr lvl="1"/>
            <a:r>
              <a:rPr lang="de-DE" sz="2200"/>
              <a:t>Many, many more... and (hopefully) more to come!</a:t>
            </a:r>
            <a:endParaRPr lang="en-US" sz="2200"/>
          </a:p>
        </p:txBody>
      </p:sp>
      <p:pic>
        <p:nvPicPr>
          <p:cNvPr id="39941" name="Picture 5" descr="sketch_revol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797050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smoothted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68488"/>
            <a:ext cx="13874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5334000" y="2840038"/>
            <a:ext cx="1571625" cy="630237"/>
            <a:chOff x="3216" y="2208"/>
            <a:chExt cx="990" cy="397"/>
          </a:xfrm>
        </p:grpSpPr>
        <p:pic>
          <p:nvPicPr>
            <p:cNvPr id="39946" name="Picture 10" descr="free_form_sketching_with_variational_implicit_surfaces_04_00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208"/>
              <a:ext cx="462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7" name="Picture 11" descr="free_form_sketching_with_variational_implicit_surfaces_04_0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208"/>
              <a:ext cx="462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951" name="Group 15"/>
          <p:cNvGrpSpPr>
            <a:grpSpLocks/>
          </p:cNvGrpSpPr>
          <p:nvPr/>
        </p:nvGrpSpPr>
        <p:grpSpPr bwMode="auto">
          <a:xfrm>
            <a:off x="5878513" y="3632200"/>
            <a:ext cx="1717675" cy="990600"/>
            <a:chOff x="3814" y="2688"/>
            <a:chExt cx="1082" cy="624"/>
          </a:xfrm>
        </p:grpSpPr>
        <p:pic>
          <p:nvPicPr>
            <p:cNvPr id="39949" name="Picture 13" descr="relief_01_00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" y="2688"/>
              <a:ext cx="559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50" name="Picture 14" descr="relief_01_0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" y="2688"/>
              <a:ext cx="484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52" name="Picture 16" descr="sketching_mesh_deformations_sigtal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05225"/>
            <a:ext cx="93345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17" descr="parasketch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5068888"/>
            <a:ext cx="1512887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Noisy Surface Silhouette</a:t>
            </a:r>
          </a:p>
        </p:txBody>
      </p:sp>
      <p:pic>
        <p:nvPicPr>
          <p:cNvPr id="147461" name="Picture 5" descr="bumpy_armadi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12988"/>
            <a:ext cx="8208962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Inspiration and Motivation</a:t>
            </a: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12938"/>
            <a:ext cx="8415337" cy="4648200"/>
          </a:xfrm>
        </p:spPr>
        <p:txBody>
          <a:bodyPr/>
          <a:lstStyle/>
          <a:p>
            <a:r>
              <a:rPr lang="en-US" sz="2700"/>
              <a:t>The (affine) handle metaphor</a:t>
            </a:r>
          </a:p>
          <a:p>
            <a:pPr lvl="1"/>
            <a:r>
              <a:rPr lang="de-DE" sz="2200"/>
              <a:t>Used in (almost) every editing tool</a:t>
            </a:r>
            <a:endParaRPr lang="en-US" sz="2200"/>
          </a:p>
          <a:p>
            <a:pPr lvl="1"/>
            <a:r>
              <a:rPr lang="de-DE" sz="2200"/>
              <a:t>Nice, but can be unintuitive for specific editing tasks</a:t>
            </a:r>
          </a:p>
          <a:p>
            <a:pPr lvl="1"/>
            <a:endParaRPr lang="de-DE" sz="2200"/>
          </a:p>
          <a:p>
            <a:pPr lvl="1"/>
            <a:endParaRPr lang="de-DE" sz="2200"/>
          </a:p>
          <a:p>
            <a:pPr>
              <a:spcAft>
                <a:spcPts val="1500"/>
              </a:spcAft>
            </a:pPr>
            <a:r>
              <a:rPr lang="de-DE" sz="2700"/>
              <a:t>Laplacian Mesh Editing</a:t>
            </a:r>
          </a:p>
          <a:p>
            <a:pPr lvl="1"/>
            <a:r>
              <a:rPr lang="de-DE" sz="2200"/>
              <a:t>Preserve local detail </a:t>
            </a:r>
            <a:r>
              <a:rPr lang="de-DE" sz="2200" b="1"/>
              <a:t>after</a:t>
            </a:r>
            <a:r>
              <a:rPr lang="de-DE" sz="2200"/>
              <a:t> imposing editing constraints</a:t>
            </a:r>
            <a:endParaRPr lang="en-US" sz="2200"/>
          </a:p>
        </p:txBody>
      </p:sp>
      <p:grpSp>
        <p:nvGrpSpPr>
          <p:cNvPr id="40982" name="Group 22"/>
          <p:cNvGrpSpPr>
            <a:grpSpLocks/>
          </p:cNvGrpSpPr>
          <p:nvPr/>
        </p:nvGrpSpPr>
        <p:grpSpPr bwMode="auto">
          <a:xfrm>
            <a:off x="7296150" y="1636713"/>
            <a:ext cx="1447800" cy="1325562"/>
            <a:chOff x="4596" y="1031"/>
            <a:chExt cx="912" cy="835"/>
          </a:xfrm>
        </p:grpSpPr>
        <p:pic>
          <p:nvPicPr>
            <p:cNvPr id="40966" name="Picture 6" descr="laplacian_surface_editing_hand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" y="1031"/>
              <a:ext cx="912" cy="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4644" y="1712"/>
              <a:ext cx="8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/>
                <a:t>[Sorkine et al. 04]</a:t>
              </a:r>
              <a:endParaRPr lang="en-US" sz="1000" b="1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795963" y="3644900"/>
            <a:ext cx="2376487" cy="1760538"/>
            <a:chOff x="4476" y="2918"/>
            <a:chExt cx="960" cy="806"/>
          </a:xfrm>
        </p:grpSpPr>
        <p:pic>
          <p:nvPicPr>
            <p:cNvPr id="40970" name="Picture 10" descr="laplacianSTAR_discretelaplac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" y="2918"/>
              <a:ext cx="960" cy="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4668" y="3542"/>
              <a:ext cx="624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/>
                <a:t>[Sorkine et al. 04] [Zhou et al. 05]</a:t>
              </a:r>
              <a:endParaRPr lang="en-US" sz="1000" b="1"/>
            </a:p>
          </p:txBody>
        </p:sp>
      </p:grp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638800" y="1647825"/>
            <a:ext cx="1752600" cy="1320800"/>
            <a:chOff x="3552" y="1038"/>
            <a:chExt cx="1104" cy="832"/>
          </a:xfrm>
        </p:grpSpPr>
        <p:pic>
          <p:nvPicPr>
            <p:cNvPr id="40964" name="Picture 4" descr="an_intuitive_framework_for_real-time_freeform_modeling_2_0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" y="1038"/>
              <a:ext cx="806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78" name="Text Box 18"/>
            <p:cNvSpPr txBox="1">
              <a:spLocks noChangeArrowheads="1"/>
            </p:cNvSpPr>
            <p:nvPr/>
          </p:nvSpPr>
          <p:spPr bwMode="auto">
            <a:xfrm>
              <a:off x="3552" y="1716"/>
              <a:ext cx="11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/>
                <a:t>[Botsch and Kobbelt 04]</a:t>
              </a:r>
              <a:endParaRPr lang="en-US" sz="1000" b="1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7663" y="1909763"/>
            <a:ext cx="8437562" cy="4648200"/>
          </a:xfrm>
        </p:spPr>
        <p:txBody>
          <a:bodyPr/>
          <a:lstStyle/>
          <a:p>
            <a:r>
              <a:rPr lang="de-DE" sz="2700"/>
              <a:t>Discrete Laplacians</a:t>
            </a:r>
            <a:endParaRPr lang="de-DE" sz="2700">
              <a:solidFill>
                <a:srgbClr val="FF9900"/>
              </a:solidFill>
            </a:endParaRPr>
          </a:p>
        </p:txBody>
      </p:sp>
      <p:sp>
        <p:nvSpPr>
          <p:cNvPr id="89159" name="Text Box 71"/>
          <p:cNvSpPr txBox="1">
            <a:spLocks noChangeArrowheads="1"/>
          </p:cNvSpPr>
          <p:nvPr/>
        </p:nvSpPr>
        <p:spPr bwMode="auto">
          <a:xfrm>
            <a:off x="5832475" y="32051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grpSp>
        <p:nvGrpSpPr>
          <p:cNvPr id="89169" name="Group 81"/>
          <p:cNvGrpSpPr>
            <a:grpSpLocks/>
          </p:cNvGrpSpPr>
          <p:nvPr/>
        </p:nvGrpSpPr>
        <p:grpSpPr bwMode="auto">
          <a:xfrm>
            <a:off x="4716463" y="3068638"/>
            <a:ext cx="647700" cy="647700"/>
            <a:chOff x="1406" y="3249"/>
            <a:chExt cx="408" cy="408"/>
          </a:xfrm>
        </p:grpSpPr>
        <p:sp>
          <p:nvSpPr>
            <p:cNvPr id="89157" name="Rectangle 69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1" name="Text Box 73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grpSp>
        <p:nvGrpSpPr>
          <p:cNvPr id="89168" name="Group 80"/>
          <p:cNvGrpSpPr>
            <a:grpSpLocks/>
          </p:cNvGrpSpPr>
          <p:nvPr/>
        </p:nvGrpSpPr>
        <p:grpSpPr bwMode="auto">
          <a:xfrm>
            <a:off x="5508625" y="3068638"/>
            <a:ext cx="323850" cy="647700"/>
            <a:chOff x="1905" y="3249"/>
            <a:chExt cx="204" cy="408"/>
          </a:xfrm>
        </p:grpSpPr>
        <p:sp>
          <p:nvSpPr>
            <p:cNvPr id="89158" name="Rectangle 70"/>
            <p:cNvSpPr>
              <a:spLocks noChangeArrowheads="1"/>
            </p:cNvSpPr>
            <p:nvPr/>
          </p:nvSpPr>
          <p:spPr bwMode="auto">
            <a:xfrm>
              <a:off x="1928" y="3249"/>
              <a:ext cx="158" cy="408"/>
            </a:xfrm>
            <a:prstGeom prst="rect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2" name="Text Box 74"/>
            <p:cNvSpPr txBox="1">
              <a:spLocks noChangeArrowheads="1"/>
            </p:cNvSpPr>
            <p:nvPr/>
          </p:nvSpPr>
          <p:spPr bwMode="auto">
            <a:xfrm>
              <a:off x="1905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x</a:t>
              </a:r>
            </a:p>
          </p:txBody>
        </p:sp>
      </p:grpSp>
      <p:grpSp>
        <p:nvGrpSpPr>
          <p:cNvPr id="89173" name="Group 85"/>
          <p:cNvGrpSpPr>
            <a:grpSpLocks/>
          </p:cNvGrpSpPr>
          <p:nvPr/>
        </p:nvGrpSpPr>
        <p:grpSpPr bwMode="auto">
          <a:xfrm>
            <a:off x="6157913" y="3070225"/>
            <a:ext cx="323850" cy="647700"/>
            <a:chOff x="2313" y="3249"/>
            <a:chExt cx="204" cy="408"/>
          </a:xfrm>
        </p:grpSpPr>
        <p:sp>
          <p:nvSpPr>
            <p:cNvPr id="89174" name="Rectangle 86"/>
            <p:cNvSpPr>
              <a:spLocks noChangeArrowheads="1"/>
            </p:cNvSpPr>
            <p:nvPr/>
          </p:nvSpPr>
          <p:spPr bwMode="auto">
            <a:xfrm>
              <a:off x="2336" y="3249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75" name="Text Box 87"/>
            <p:cNvSpPr txBox="1">
              <a:spLocks noChangeArrowheads="1"/>
            </p:cNvSpPr>
            <p:nvPr/>
          </p:nvSpPr>
          <p:spPr bwMode="auto">
            <a:xfrm>
              <a:off x="2313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</a:p>
          </p:txBody>
        </p:sp>
      </p:grpSp>
      <p:sp>
        <p:nvSpPr>
          <p:cNvPr id="89177" name="Line 89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80" name="Line 92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1" name="Line 93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2" name="Line 94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3" name="Line 95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4" name="Line 96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5" name="Line 97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6" name="Line 98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7" name="Line 99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8" name="Line 100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89" name="Line 101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90" name="Line 102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91" name="Text Box 103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89192" name="Oval 104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3" name="Oval 105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4" name="Oval 106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5" name="Oval 107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6" name="Oval 108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9" name="Text Box 111"/>
          <p:cNvSpPr txBox="1">
            <a:spLocks noChangeArrowheads="1"/>
          </p:cNvSpPr>
          <p:nvPr/>
        </p:nvSpPr>
        <p:spPr bwMode="auto">
          <a:xfrm>
            <a:off x="3598863" y="5842000"/>
            <a:ext cx="442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sz="2400" b="1" baseline="-25000">
                <a:solidFill>
                  <a:srgbClr val="BE9A00"/>
                </a:solidFill>
              </a:rPr>
              <a:t>cotangent</a:t>
            </a:r>
            <a:r>
              <a:rPr lang="de-DE" sz="2400" b="1">
                <a:solidFill>
                  <a:srgbClr val="BE9A00"/>
                </a:solidFill>
              </a:rPr>
              <a:t> </a:t>
            </a:r>
            <a:r>
              <a:rPr lang="de-DE" sz="2400">
                <a:solidFill>
                  <a:srgbClr val="BE9A00"/>
                </a:solidFill>
              </a:rPr>
              <a:t>: </a:t>
            </a:r>
            <a:r>
              <a:rPr lang="de-DE" sz="2400" i="1">
                <a:solidFill>
                  <a:srgbClr val="BE9A00"/>
                </a:solidFill>
              </a:rPr>
              <a:t>w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  <a:r>
              <a:rPr lang="de-DE" sz="2400">
                <a:solidFill>
                  <a:srgbClr val="BE9A00"/>
                </a:solidFill>
              </a:rPr>
              <a:t> = cot </a:t>
            </a:r>
            <a:r>
              <a:rPr lang="de-DE" sz="2400">
                <a:solidFill>
                  <a:srgbClr val="BE9A00"/>
                </a:solidFill>
                <a:latin typeface="Symbol" charset="0"/>
              </a:rPr>
              <a:t>a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  <a:r>
              <a:rPr lang="de-DE" sz="2400">
                <a:solidFill>
                  <a:srgbClr val="BE9A00"/>
                </a:solidFill>
              </a:rPr>
              <a:t> + cot </a:t>
            </a:r>
            <a:r>
              <a:rPr lang="de-DE" sz="2400">
                <a:solidFill>
                  <a:srgbClr val="BE9A00"/>
                </a:solidFill>
                <a:latin typeface="Symbol" charset="0"/>
              </a:rPr>
              <a:t>b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</a:p>
        </p:txBody>
      </p:sp>
      <p:graphicFrame>
        <p:nvGraphicFramePr>
          <p:cNvPr id="89205" name="Object 117"/>
          <p:cNvGraphicFramePr>
            <a:graphicFrameLocks noGrp="1" noChangeAspect="1"/>
          </p:cNvGraphicFramePr>
          <p:nvPr>
            <p:ph sz="half" idx="2"/>
          </p:nvPr>
        </p:nvGraphicFramePr>
        <p:xfrm>
          <a:off x="898525" y="4689475"/>
          <a:ext cx="31321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3" name="Equation" r:id="rId3" imgW="1688760" imgH="558720" progId="Equation.DSMT4">
                  <p:embed/>
                </p:oleObj>
              </mc:Choice>
              <mc:Fallback>
                <p:oleObj name="Equation" r:id="rId3" imgW="1688760" imgH="558720" progId="Equation.DSMT4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689475"/>
                        <a:ext cx="31321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89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  <p:bldP spid="89159" grpId="0"/>
      <p:bldP spid="89177" grpId="0" animBg="1"/>
      <p:bldP spid="89179" grpId="0" animBg="1"/>
      <p:bldP spid="89179" grpId="1" animBg="1"/>
      <p:bldP spid="89180" grpId="0" animBg="1"/>
      <p:bldP spid="89181" grpId="0" animBg="1"/>
      <p:bldP spid="89182" grpId="0" animBg="1"/>
      <p:bldP spid="89183" grpId="0" animBg="1"/>
      <p:bldP spid="89184" grpId="0" animBg="1"/>
      <p:bldP spid="89185" grpId="0" animBg="1"/>
      <p:bldP spid="89186" grpId="0" animBg="1"/>
      <p:bldP spid="89187" grpId="0" animBg="1"/>
      <p:bldP spid="89188" grpId="0" animBg="1"/>
      <p:bldP spid="89189" grpId="0" animBg="1"/>
      <p:bldP spid="89190" grpId="0" animBg="1"/>
      <p:bldP spid="89191" grpId="0"/>
      <p:bldP spid="89192" grpId="0" animBg="1"/>
      <p:bldP spid="89193" grpId="0" animBg="1"/>
      <p:bldP spid="89194" grpId="0" animBg="1"/>
      <p:bldP spid="89195" grpId="0" animBg="1"/>
      <p:bldP spid="89196" grpId="0" animBg="1"/>
      <p:bldP spid="89197" grpId="0" animBg="1"/>
      <p:bldP spid="891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03" name="Rectangle 91"/>
          <p:cNvSpPr>
            <a:spLocks noChangeArrowheads="1"/>
          </p:cNvSpPr>
          <p:nvPr/>
        </p:nvSpPr>
        <p:spPr bwMode="auto">
          <a:xfrm>
            <a:off x="4716463" y="2420938"/>
            <a:ext cx="1944687" cy="1944687"/>
          </a:xfrm>
          <a:prstGeom prst="rect">
            <a:avLst/>
          </a:prstGeom>
          <a:noFill/>
          <a:ln w="25400">
            <a:solidFill>
              <a:srgbClr val="BE9A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9012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47663" y="1909763"/>
            <a:ext cx="8415337" cy="4648200"/>
          </a:xfrm>
        </p:spPr>
        <p:txBody>
          <a:bodyPr/>
          <a:lstStyle/>
          <a:p>
            <a:r>
              <a:rPr lang="de-DE" sz="2700"/>
              <a:t>Surface reconstruction</a:t>
            </a:r>
            <a:endParaRPr lang="de-DE" sz="2700">
              <a:solidFill>
                <a:srgbClr val="FF9900"/>
              </a:solidFill>
            </a:endParaRPr>
          </a:p>
        </p:txBody>
      </p:sp>
      <p:sp>
        <p:nvSpPr>
          <p:cNvPr id="90154" name="Text Box 42"/>
          <p:cNvSpPr txBox="1">
            <a:spLocks noChangeArrowheads="1"/>
          </p:cNvSpPr>
          <p:nvPr/>
        </p:nvSpPr>
        <p:spPr bwMode="auto">
          <a:xfrm>
            <a:off x="5832475" y="32067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grpSp>
        <p:nvGrpSpPr>
          <p:cNvPr id="90155" name="Group 43"/>
          <p:cNvGrpSpPr>
            <a:grpSpLocks/>
          </p:cNvGrpSpPr>
          <p:nvPr/>
        </p:nvGrpSpPr>
        <p:grpSpPr bwMode="auto">
          <a:xfrm>
            <a:off x="4716463" y="3070225"/>
            <a:ext cx="647700" cy="647700"/>
            <a:chOff x="1406" y="3249"/>
            <a:chExt cx="408" cy="408"/>
          </a:xfrm>
        </p:grpSpPr>
        <p:sp>
          <p:nvSpPr>
            <p:cNvPr id="90156" name="Rectangle 44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7" name="Text Box 45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grpSp>
        <p:nvGrpSpPr>
          <p:cNvPr id="90158" name="Group 46"/>
          <p:cNvGrpSpPr>
            <a:grpSpLocks/>
          </p:cNvGrpSpPr>
          <p:nvPr/>
        </p:nvGrpSpPr>
        <p:grpSpPr bwMode="auto">
          <a:xfrm>
            <a:off x="5508625" y="3070225"/>
            <a:ext cx="323850" cy="647700"/>
            <a:chOff x="1905" y="3249"/>
            <a:chExt cx="204" cy="408"/>
          </a:xfrm>
        </p:grpSpPr>
        <p:sp>
          <p:nvSpPr>
            <p:cNvPr id="90159" name="Rectangle 47"/>
            <p:cNvSpPr>
              <a:spLocks noChangeArrowheads="1"/>
            </p:cNvSpPr>
            <p:nvPr/>
          </p:nvSpPr>
          <p:spPr bwMode="auto">
            <a:xfrm>
              <a:off x="1928" y="3249"/>
              <a:ext cx="158" cy="408"/>
            </a:xfrm>
            <a:prstGeom prst="rect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0" name="Text Box 48"/>
            <p:cNvSpPr txBox="1">
              <a:spLocks noChangeArrowheads="1"/>
            </p:cNvSpPr>
            <p:nvPr/>
          </p:nvSpPr>
          <p:spPr bwMode="auto">
            <a:xfrm>
              <a:off x="1905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x</a:t>
              </a: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>
            <a:off x="6157913" y="3068638"/>
            <a:ext cx="323850" cy="647700"/>
            <a:chOff x="2313" y="3249"/>
            <a:chExt cx="204" cy="408"/>
          </a:xfrm>
        </p:grpSpPr>
        <p:sp>
          <p:nvSpPr>
            <p:cNvPr id="90162" name="Rectangle 50"/>
            <p:cNvSpPr>
              <a:spLocks noChangeArrowheads="1"/>
            </p:cNvSpPr>
            <p:nvPr/>
          </p:nvSpPr>
          <p:spPr bwMode="auto">
            <a:xfrm>
              <a:off x="2336" y="3249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3" name="Text Box 51"/>
            <p:cNvSpPr txBox="1">
              <a:spLocks noChangeArrowheads="1"/>
            </p:cNvSpPr>
            <p:nvPr/>
          </p:nvSpPr>
          <p:spPr bwMode="auto">
            <a:xfrm>
              <a:off x="2313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</a:p>
          </p:txBody>
        </p:sp>
      </p:grpSp>
      <p:grpSp>
        <p:nvGrpSpPr>
          <p:cNvPr id="90164" name="Group 52"/>
          <p:cNvGrpSpPr>
            <a:grpSpLocks/>
          </p:cNvGrpSpPr>
          <p:nvPr/>
        </p:nvGrpSpPr>
        <p:grpSpPr bwMode="auto">
          <a:xfrm>
            <a:off x="6013450" y="3717925"/>
            <a:ext cx="647700" cy="647700"/>
            <a:chOff x="1406" y="3249"/>
            <a:chExt cx="408" cy="408"/>
          </a:xfrm>
        </p:grpSpPr>
        <p:sp>
          <p:nvSpPr>
            <p:cNvPr id="90165" name="Rectangle 53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6" name="Text Box 54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grpSp>
        <p:nvGrpSpPr>
          <p:cNvPr id="90167" name="Group 55"/>
          <p:cNvGrpSpPr>
            <a:grpSpLocks/>
          </p:cNvGrpSpPr>
          <p:nvPr/>
        </p:nvGrpSpPr>
        <p:grpSpPr bwMode="auto">
          <a:xfrm>
            <a:off x="4716463" y="2420938"/>
            <a:ext cx="647700" cy="647700"/>
            <a:chOff x="1406" y="3249"/>
            <a:chExt cx="408" cy="408"/>
          </a:xfrm>
        </p:grpSpPr>
        <p:sp>
          <p:nvSpPr>
            <p:cNvPr id="90168" name="Rectangle 56"/>
            <p:cNvSpPr>
              <a:spLocks noChangeArrowheads="1"/>
            </p:cNvSpPr>
            <p:nvPr/>
          </p:nvSpPr>
          <p:spPr bwMode="auto">
            <a:xfrm>
              <a:off x="1406" y="3249"/>
              <a:ext cx="408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9" name="Text Box 57"/>
            <p:cNvSpPr txBox="1">
              <a:spLocks noChangeArrowheads="1"/>
            </p:cNvSpPr>
            <p:nvPr/>
          </p:nvSpPr>
          <p:spPr bwMode="auto">
            <a:xfrm>
              <a:off x="1519" y="33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L</a:t>
              </a:r>
            </a:p>
          </p:txBody>
        </p:sp>
      </p:grpSp>
      <p:grpSp>
        <p:nvGrpSpPr>
          <p:cNvPr id="90201" name="Group 89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0192" name="Group 80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0193" name="Rectangle 81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4" name="Text Box 82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0195" name="Group 83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0196" name="Rectangle 84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97" name="Text Box 85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0198" name="Group 86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0199" name="Rectangle 87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00" name="Text Box 88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grpSp>
        <p:nvGrpSpPr>
          <p:cNvPr id="90293" name="Group 181"/>
          <p:cNvGrpSpPr>
            <a:grpSpLocks/>
          </p:cNvGrpSpPr>
          <p:nvPr/>
        </p:nvGrpSpPr>
        <p:grpSpPr bwMode="auto">
          <a:xfrm>
            <a:off x="7491413" y="2420938"/>
            <a:ext cx="428625" cy="1943100"/>
            <a:chOff x="4809" y="1616"/>
            <a:chExt cx="270" cy="1224"/>
          </a:xfrm>
        </p:grpSpPr>
        <p:sp>
          <p:nvSpPr>
            <p:cNvPr id="90281" name="Rectangle 169"/>
            <p:cNvSpPr>
              <a:spLocks noChangeArrowheads="1"/>
            </p:cNvSpPr>
            <p:nvPr/>
          </p:nvSpPr>
          <p:spPr bwMode="auto">
            <a:xfrm>
              <a:off x="4864" y="1616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4" name="Rectangle 172"/>
            <p:cNvSpPr>
              <a:spLocks noChangeArrowheads="1"/>
            </p:cNvSpPr>
            <p:nvPr/>
          </p:nvSpPr>
          <p:spPr bwMode="auto">
            <a:xfrm>
              <a:off x="4862" y="2432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285" name="Text Box 173"/>
            <p:cNvSpPr txBox="1">
              <a:spLocks noChangeArrowheads="1"/>
            </p:cNvSpPr>
            <p:nvPr/>
          </p:nvSpPr>
          <p:spPr bwMode="auto">
            <a:xfrm>
              <a:off x="4814" y="2518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z</a:t>
              </a:r>
              <a:endParaRPr lang="de-DE"/>
            </a:p>
          </p:txBody>
        </p:sp>
        <p:sp>
          <p:nvSpPr>
            <p:cNvPr id="90287" name="Rectangle 175"/>
            <p:cNvSpPr>
              <a:spLocks noChangeArrowheads="1"/>
            </p:cNvSpPr>
            <p:nvPr/>
          </p:nvSpPr>
          <p:spPr bwMode="auto">
            <a:xfrm>
              <a:off x="4863" y="2018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0" name="Text Box 178"/>
            <p:cNvSpPr txBox="1">
              <a:spLocks noChangeArrowheads="1"/>
            </p:cNvSpPr>
            <p:nvPr/>
          </p:nvSpPr>
          <p:spPr bwMode="auto">
            <a:xfrm>
              <a:off x="4815" y="2110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y</a:t>
              </a:r>
              <a:endParaRPr lang="de-DE"/>
            </a:p>
          </p:txBody>
        </p:sp>
        <p:sp>
          <p:nvSpPr>
            <p:cNvPr id="90291" name="Text Box 179"/>
            <p:cNvSpPr txBox="1">
              <a:spLocks noChangeArrowheads="1"/>
            </p:cNvSpPr>
            <p:nvPr/>
          </p:nvSpPr>
          <p:spPr bwMode="auto">
            <a:xfrm>
              <a:off x="4809" y="1713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x</a:t>
              </a:r>
              <a:endParaRPr lang="de-DE"/>
            </a:p>
          </p:txBody>
        </p:sp>
      </p:grpSp>
      <p:sp>
        <p:nvSpPr>
          <p:cNvPr id="90295" name="Line 183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97" name="Oval 185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298" name="Line 186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299" name="Line 187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0" name="Line 188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1" name="Line 189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2" name="Line 190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3" name="Line 191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4" name="Line 192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5" name="Line 193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6" name="Line 194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7" name="Line 195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8" name="Line 196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309" name="Text Box 197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0310" name="Oval 198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1" name="Oval 199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2" name="Oval 200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3" name="Oval 201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4" name="Oval 202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9" name="Oval 207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20" name="Text Box 208"/>
          <p:cNvSpPr txBox="1">
            <a:spLocks noChangeArrowheads="1"/>
          </p:cNvSpPr>
          <p:nvPr/>
        </p:nvSpPr>
        <p:spPr bwMode="auto">
          <a:xfrm>
            <a:off x="3598863" y="5842000"/>
            <a:ext cx="442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 b="1">
                <a:solidFill>
                  <a:srgbClr val="BE9A00"/>
                </a:solidFill>
                <a:latin typeface="Symbol" charset="0"/>
              </a:rPr>
              <a:t>d</a:t>
            </a:r>
            <a:r>
              <a:rPr lang="de-DE" sz="2400" b="1" baseline="-25000">
                <a:solidFill>
                  <a:srgbClr val="BE9A00"/>
                </a:solidFill>
              </a:rPr>
              <a:t>cotangent</a:t>
            </a:r>
            <a:r>
              <a:rPr lang="de-DE" sz="2400" b="1">
                <a:solidFill>
                  <a:srgbClr val="BE9A00"/>
                </a:solidFill>
              </a:rPr>
              <a:t> </a:t>
            </a:r>
            <a:r>
              <a:rPr lang="de-DE" sz="2400">
                <a:solidFill>
                  <a:srgbClr val="BE9A00"/>
                </a:solidFill>
              </a:rPr>
              <a:t>: </a:t>
            </a:r>
            <a:r>
              <a:rPr lang="de-DE" sz="2400" i="1">
                <a:solidFill>
                  <a:srgbClr val="BE9A00"/>
                </a:solidFill>
              </a:rPr>
              <a:t>w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  <a:r>
              <a:rPr lang="de-DE" sz="2400">
                <a:solidFill>
                  <a:srgbClr val="BE9A00"/>
                </a:solidFill>
              </a:rPr>
              <a:t> = cot </a:t>
            </a:r>
            <a:r>
              <a:rPr lang="de-DE" sz="2400">
                <a:solidFill>
                  <a:srgbClr val="BE9A00"/>
                </a:solidFill>
                <a:latin typeface="Symbol" charset="0"/>
              </a:rPr>
              <a:t>a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  <a:r>
              <a:rPr lang="de-DE" sz="2400">
                <a:solidFill>
                  <a:srgbClr val="BE9A00"/>
                </a:solidFill>
              </a:rPr>
              <a:t> + cot </a:t>
            </a:r>
            <a:r>
              <a:rPr lang="de-DE" sz="2400">
                <a:solidFill>
                  <a:srgbClr val="BE9A00"/>
                </a:solidFill>
                <a:latin typeface="Symbol" charset="0"/>
              </a:rPr>
              <a:t>b</a:t>
            </a:r>
            <a:r>
              <a:rPr lang="de-DE" sz="2400" baseline="-25000">
                <a:solidFill>
                  <a:srgbClr val="BE9A00"/>
                </a:solidFill>
              </a:rPr>
              <a:t>ij</a:t>
            </a:r>
          </a:p>
        </p:txBody>
      </p:sp>
      <p:graphicFrame>
        <p:nvGraphicFramePr>
          <p:cNvPr id="90321" name="Object 209"/>
          <p:cNvGraphicFramePr>
            <a:graphicFrameLocks noChangeAspect="1"/>
          </p:cNvGraphicFramePr>
          <p:nvPr/>
        </p:nvGraphicFramePr>
        <p:xfrm>
          <a:off x="898525" y="4689475"/>
          <a:ext cx="31321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8" name="Equation" r:id="rId3" imgW="1688760" imgH="558720" progId="Equation.DSMT4">
                  <p:embed/>
                </p:oleObj>
              </mc:Choice>
              <mc:Fallback>
                <p:oleObj name="Equation" r:id="rId3" imgW="1688760" imgH="558720" progId="Equation.DSMT4">
                  <p:embed/>
                  <p:pic>
                    <p:nvPicPr>
                      <p:cNvPr id="0" name="Object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689475"/>
                        <a:ext cx="31321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14965 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0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07 L 0.15174 0.00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0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71 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0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15156 -0.0002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0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0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0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03" grpId="0" animBg="1"/>
      <p:bldP spid="90154" grpId="0"/>
      <p:bldP spid="903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32" name="Rectangle 152"/>
          <p:cNvSpPr>
            <a:spLocks noChangeArrowheads="1"/>
          </p:cNvSpPr>
          <p:nvPr/>
        </p:nvSpPr>
        <p:spPr bwMode="auto">
          <a:xfrm>
            <a:off x="792163" y="5229225"/>
            <a:ext cx="3419475" cy="1223963"/>
          </a:xfrm>
          <a:prstGeom prst="rect">
            <a:avLst/>
          </a:prstGeom>
          <a:solidFill>
            <a:srgbClr val="A2EB65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30" name="Text Box 150"/>
          <p:cNvSpPr txBox="1">
            <a:spLocks noChangeArrowheads="1"/>
          </p:cNvSpPr>
          <p:nvPr/>
        </p:nvSpPr>
        <p:spPr bwMode="auto">
          <a:xfrm>
            <a:off x="792163" y="5229225"/>
            <a:ext cx="3421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7E56B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2B510B"/>
                </a:solidFill>
              </a:rPr>
              <a:t>Implicitly compute T</a:t>
            </a:r>
            <a:r>
              <a:rPr lang="de-DE" i="1" baseline="-25000">
                <a:solidFill>
                  <a:srgbClr val="2B510B"/>
                </a:solidFill>
              </a:rPr>
              <a:t>i</a:t>
            </a:r>
            <a:r>
              <a:rPr lang="de-DE">
                <a:solidFill>
                  <a:srgbClr val="2B510B"/>
                </a:solidFill>
              </a:rPr>
              <a:t> transformations by comparing 1-rings of the deformed and non-deformed mesh</a:t>
            </a:r>
          </a:p>
        </p:txBody>
      </p:sp>
      <p:sp>
        <p:nvSpPr>
          <p:cNvPr id="97431" name="Text Box 151"/>
          <p:cNvSpPr txBox="1">
            <a:spLocks noChangeArrowheads="1"/>
          </p:cNvSpPr>
          <p:nvPr/>
        </p:nvSpPr>
        <p:spPr bwMode="auto">
          <a:xfrm>
            <a:off x="792163" y="5373688"/>
            <a:ext cx="34210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7E56B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2B510B"/>
                </a:solidFill>
              </a:rPr>
              <a:t>For the details see:</a:t>
            </a:r>
            <a:br>
              <a:rPr lang="de-DE">
                <a:solidFill>
                  <a:srgbClr val="2B510B"/>
                </a:solidFill>
              </a:rPr>
            </a:br>
            <a:r>
              <a:rPr lang="de-DE">
                <a:solidFill>
                  <a:srgbClr val="2B510B"/>
                </a:solidFill>
              </a:rPr>
              <a:t>Laplacian Mesh Editing</a:t>
            </a:r>
            <a:br>
              <a:rPr lang="de-DE">
                <a:solidFill>
                  <a:srgbClr val="2B510B"/>
                </a:solidFill>
              </a:rPr>
            </a:br>
            <a:r>
              <a:rPr lang="de-DE">
                <a:solidFill>
                  <a:srgbClr val="2B510B"/>
                </a:solidFill>
              </a:rPr>
              <a:t>[Sorkine et al. 04]</a:t>
            </a:r>
          </a:p>
        </p:txBody>
      </p:sp>
      <p:grpSp>
        <p:nvGrpSpPr>
          <p:cNvPr id="97391" name="Group 111"/>
          <p:cNvGrpSpPr>
            <a:grpSpLocks/>
          </p:cNvGrpSpPr>
          <p:nvPr/>
        </p:nvGrpSpPr>
        <p:grpSpPr bwMode="auto">
          <a:xfrm>
            <a:off x="7488238" y="2420938"/>
            <a:ext cx="428625" cy="1943100"/>
            <a:chOff x="4809" y="1616"/>
            <a:chExt cx="270" cy="1224"/>
          </a:xfrm>
        </p:grpSpPr>
        <p:sp>
          <p:nvSpPr>
            <p:cNvPr id="97392" name="Rectangle 112"/>
            <p:cNvSpPr>
              <a:spLocks noChangeArrowheads="1"/>
            </p:cNvSpPr>
            <p:nvPr/>
          </p:nvSpPr>
          <p:spPr bwMode="auto">
            <a:xfrm>
              <a:off x="4864" y="1616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93" name="Rectangle 113"/>
            <p:cNvSpPr>
              <a:spLocks noChangeArrowheads="1"/>
            </p:cNvSpPr>
            <p:nvPr/>
          </p:nvSpPr>
          <p:spPr bwMode="auto">
            <a:xfrm>
              <a:off x="4862" y="2432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7394" name="Text Box 114"/>
            <p:cNvSpPr txBox="1">
              <a:spLocks noChangeArrowheads="1"/>
            </p:cNvSpPr>
            <p:nvPr/>
          </p:nvSpPr>
          <p:spPr bwMode="auto">
            <a:xfrm>
              <a:off x="4814" y="2518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z</a:t>
              </a:r>
              <a:endParaRPr lang="de-DE"/>
            </a:p>
          </p:txBody>
        </p:sp>
        <p:sp>
          <p:nvSpPr>
            <p:cNvPr id="97395" name="Rectangle 115"/>
            <p:cNvSpPr>
              <a:spLocks noChangeArrowheads="1"/>
            </p:cNvSpPr>
            <p:nvPr/>
          </p:nvSpPr>
          <p:spPr bwMode="auto">
            <a:xfrm>
              <a:off x="4863" y="2018"/>
              <a:ext cx="159" cy="408"/>
            </a:xfrm>
            <a:prstGeom prst="rect">
              <a:avLst/>
            </a:prstGeom>
            <a:solidFill>
              <a:srgbClr val="F4C600"/>
            </a:solidFill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96" name="Text Box 116"/>
            <p:cNvSpPr txBox="1">
              <a:spLocks noChangeArrowheads="1"/>
            </p:cNvSpPr>
            <p:nvPr/>
          </p:nvSpPr>
          <p:spPr bwMode="auto">
            <a:xfrm>
              <a:off x="4815" y="2110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y</a:t>
              </a:r>
              <a:endParaRPr lang="de-DE"/>
            </a:p>
          </p:txBody>
        </p:sp>
        <p:sp>
          <p:nvSpPr>
            <p:cNvPr id="97397" name="Text Box 117"/>
            <p:cNvSpPr txBox="1">
              <a:spLocks noChangeArrowheads="1"/>
            </p:cNvSpPr>
            <p:nvPr/>
          </p:nvSpPr>
          <p:spPr bwMode="auto">
            <a:xfrm>
              <a:off x="4809" y="1713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>
                  <a:latin typeface="Symbol" charset="0"/>
                </a:rPr>
                <a:t>d</a:t>
              </a:r>
              <a:r>
                <a:rPr lang="de-DE" baseline="-25000"/>
                <a:t>x</a:t>
              </a:r>
              <a:endParaRPr lang="de-DE"/>
            </a:p>
          </p:txBody>
        </p:sp>
      </p:grpSp>
      <p:grpSp>
        <p:nvGrpSpPr>
          <p:cNvPr id="97418" name="Group 138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97385" name="Rectangle 105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90" name="Text Box 110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  <p:sp>
        <p:nvSpPr>
          <p:cNvPr id="97285" name="Line 5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6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97307" name="Rectangle 27"/>
          <p:cNvSpPr>
            <a:spLocks noGrp="1" noChangeArrowheads="1"/>
          </p:cNvSpPr>
          <p:nvPr>
            <p:ph type="body" sz="half" idx="1"/>
          </p:nvPr>
        </p:nvSpPr>
        <p:spPr>
          <a:xfrm>
            <a:off x="347663" y="1905000"/>
            <a:ext cx="8472487" cy="4648200"/>
          </a:xfrm>
        </p:spPr>
        <p:txBody>
          <a:bodyPr/>
          <a:lstStyle/>
          <a:p>
            <a:r>
              <a:rPr lang="de-DE" sz="2700"/>
              <a:t>Implicit transformations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97308" name="Group 28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7309" name="Group 29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7310" name="Rectangle 30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1" name="Text Box 31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7312" name="Group 32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7313" name="Rectangle 33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4" name="Text Box 34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7315" name="Group 35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7316" name="Rectangle 36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7" name="Text Box 37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97319" name="Line 39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1" name="Oval 41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2" name="Line 42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3" name="Line 43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4" name="Line 44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5" name="Line 45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6" name="Line 46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7" name="Line 47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8" name="Line 48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9" name="Line 49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0" name="Line 50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1" name="Line 51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32" name="Text Box 52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7333" name="Oval 53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4" name="Oval 54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5" name="Oval 55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6" name="Oval 56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7" name="Oval 57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97339" name="Oval 59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6" name="Rectangle 96"/>
          <p:cNvSpPr>
            <a:spLocks noChangeArrowheads="1"/>
          </p:cNvSpPr>
          <p:nvPr/>
        </p:nvSpPr>
        <p:spPr bwMode="auto">
          <a:xfrm>
            <a:off x="7488238" y="2312988"/>
            <a:ext cx="431800" cy="2160587"/>
          </a:xfrm>
          <a:prstGeom prst="rect">
            <a:avLst/>
          </a:prstGeom>
          <a:noFill/>
          <a:ln w="635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0" name="Line 100"/>
          <p:cNvSpPr>
            <a:spLocks noChangeShapeType="1"/>
          </p:cNvSpPr>
          <p:nvPr/>
        </p:nvSpPr>
        <p:spPr bwMode="auto">
          <a:xfrm flipV="1">
            <a:off x="7704138" y="2024063"/>
            <a:ext cx="0" cy="288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1" name="Line 101"/>
          <p:cNvSpPr>
            <a:spLocks noChangeShapeType="1"/>
          </p:cNvSpPr>
          <p:nvPr/>
        </p:nvSpPr>
        <p:spPr bwMode="auto">
          <a:xfrm flipH="1">
            <a:off x="5688013" y="2024063"/>
            <a:ext cx="20161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2" name="Line 102"/>
          <p:cNvSpPr>
            <a:spLocks noChangeShapeType="1"/>
          </p:cNvSpPr>
          <p:nvPr/>
        </p:nvSpPr>
        <p:spPr bwMode="auto">
          <a:xfrm>
            <a:off x="5688013" y="2024063"/>
            <a:ext cx="0" cy="3603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3" name="Text Box 103"/>
          <p:cNvSpPr txBox="1">
            <a:spLocks noChangeArrowheads="1"/>
          </p:cNvSpPr>
          <p:nvPr/>
        </p:nvSpPr>
        <p:spPr bwMode="auto">
          <a:xfrm>
            <a:off x="5578475" y="1628775"/>
            <a:ext cx="2197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hlink"/>
                </a:solidFill>
              </a:rPr>
              <a:t>T</a:t>
            </a:r>
            <a:r>
              <a:rPr lang="de-DE" b="1" i="1" baseline="-25000">
                <a:solidFill>
                  <a:schemeClr val="hlink"/>
                </a:solidFill>
              </a:rPr>
              <a:t>i </a:t>
            </a:r>
            <a:r>
              <a:rPr lang="de-DE">
                <a:solidFill>
                  <a:schemeClr val="hlink"/>
                </a:solidFill>
              </a:rPr>
              <a:t>(Rotation/Scale)</a:t>
            </a:r>
            <a:endParaRPr lang="de-DE" baseline="-25000">
              <a:solidFill>
                <a:schemeClr val="hlink"/>
              </a:solidFill>
            </a:endParaRPr>
          </a:p>
        </p:txBody>
      </p:sp>
      <p:grpSp>
        <p:nvGrpSpPr>
          <p:cNvPr id="97419" name="Group 139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3084" y="2477"/>
            <a:chExt cx="1225" cy="1225"/>
          </a:xfrm>
        </p:grpSpPr>
        <p:sp>
          <p:nvSpPr>
            <p:cNvPr id="97420" name="Rectangle 140"/>
            <p:cNvSpPr>
              <a:spLocks noChangeArrowheads="1"/>
            </p:cNvSpPr>
            <p:nvPr/>
          </p:nvSpPr>
          <p:spPr bwMode="auto">
            <a:xfrm>
              <a:off x="3084" y="2477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7421" name="Group 141"/>
            <p:cNvGrpSpPr>
              <a:grpSpLocks/>
            </p:cNvGrpSpPr>
            <p:nvPr/>
          </p:nvGrpSpPr>
          <p:grpSpPr bwMode="auto">
            <a:xfrm>
              <a:off x="3492" y="2886"/>
              <a:ext cx="408" cy="408"/>
              <a:chOff x="1406" y="3249"/>
              <a:chExt cx="408" cy="408"/>
            </a:xfrm>
          </p:grpSpPr>
          <p:sp>
            <p:nvSpPr>
              <p:cNvPr id="97422" name="Rectangle 142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3" name="Text Box 143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  <p:grpSp>
          <p:nvGrpSpPr>
            <p:cNvPr id="97424" name="Group 144"/>
            <p:cNvGrpSpPr>
              <a:grpSpLocks/>
            </p:cNvGrpSpPr>
            <p:nvPr/>
          </p:nvGrpSpPr>
          <p:grpSpPr bwMode="auto">
            <a:xfrm>
              <a:off x="3901" y="3294"/>
              <a:ext cx="408" cy="408"/>
              <a:chOff x="1406" y="3249"/>
              <a:chExt cx="408" cy="408"/>
            </a:xfrm>
          </p:grpSpPr>
          <p:sp>
            <p:nvSpPr>
              <p:cNvPr id="97425" name="Rectangle 145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6" name="Text Box 146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  <p:grpSp>
          <p:nvGrpSpPr>
            <p:cNvPr id="97427" name="Group 147"/>
            <p:cNvGrpSpPr>
              <a:grpSpLocks/>
            </p:cNvGrpSpPr>
            <p:nvPr/>
          </p:nvGrpSpPr>
          <p:grpSpPr bwMode="auto">
            <a:xfrm>
              <a:off x="3084" y="2477"/>
              <a:ext cx="408" cy="408"/>
              <a:chOff x="1406" y="3249"/>
              <a:chExt cx="408" cy="408"/>
            </a:xfrm>
          </p:grpSpPr>
          <p:sp>
            <p:nvSpPr>
              <p:cNvPr id="97428" name="Rectangle 148"/>
              <p:cNvSpPr>
                <a:spLocks noChangeArrowheads="1"/>
              </p:cNvSpPr>
              <p:nvPr/>
            </p:nvSpPr>
            <p:spPr bwMode="auto">
              <a:xfrm>
                <a:off x="1406" y="3249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9" name="Text Box 149"/>
              <p:cNvSpPr txBox="1">
                <a:spLocks noChangeArrowheads="1"/>
              </p:cNvSpPr>
              <p:nvPr/>
            </p:nvSpPr>
            <p:spPr bwMode="auto">
              <a:xfrm>
                <a:off x="1519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</a:t>
                </a:r>
              </a:p>
            </p:txBody>
          </p:sp>
        </p:grpSp>
      </p:grpSp>
      <p:grpSp>
        <p:nvGrpSpPr>
          <p:cNvPr id="97406" name="Group 126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2971" y="1525"/>
            <a:chExt cx="1225" cy="1225"/>
          </a:xfrm>
        </p:grpSpPr>
        <p:sp>
          <p:nvSpPr>
            <p:cNvPr id="97398" name="Rectangle 118"/>
            <p:cNvSpPr>
              <a:spLocks noChangeArrowheads="1"/>
            </p:cNvSpPr>
            <p:nvPr/>
          </p:nvSpPr>
          <p:spPr bwMode="auto">
            <a:xfrm>
              <a:off x="2971" y="1525"/>
              <a:ext cx="1224" cy="1225"/>
            </a:xfrm>
            <a:prstGeom prst="rect">
              <a:avLst/>
            </a:prstGeom>
            <a:solidFill>
              <a:srgbClr val="99CC00"/>
            </a:solidFill>
            <a:ln w="25400">
              <a:solidFill>
                <a:srgbClr val="648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6" name="Rectangle 16"/>
            <p:cNvSpPr>
              <a:spLocks noChangeArrowheads="1"/>
            </p:cNvSpPr>
            <p:nvPr/>
          </p:nvSpPr>
          <p:spPr bwMode="auto">
            <a:xfrm>
              <a:off x="2971" y="1525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7405" name="Group 125"/>
            <p:cNvGrpSpPr>
              <a:grpSpLocks/>
            </p:cNvGrpSpPr>
            <p:nvPr/>
          </p:nvGrpSpPr>
          <p:grpSpPr bwMode="auto">
            <a:xfrm>
              <a:off x="2971" y="1525"/>
              <a:ext cx="408" cy="408"/>
              <a:chOff x="2971" y="1525"/>
              <a:chExt cx="408" cy="408"/>
            </a:xfrm>
          </p:grpSpPr>
          <p:sp>
            <p:nvSpPr>
              <p:cNvPr id="97304" name="Rectangle 24"/>
              <p:cNvSpPr>
                <a:spLocks noChangeArrowheads="1"/>
              </p:cNvSpPr>
              <p:nvPr/>
            </p:nvSpPr>
            <p:spPr bwMode="auto">
              <a:xfrm>
                <a:off x="2971" y="1525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05" name="Text Box 25"/>
              <p:cNvSpPr txBox="1">
                <a:spLocks noChangeArrowheads="1"/>
              </p:cNvSpPr>
              <p:nvPr/>
            </p:nvSpPr>
            <p:spPr bwMode="auto">
              <a:xfrm>
                <a:off x="2993" y="161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7404" name="Group 124"/>
            <p:cNvGrpSpPr>
              <a:grpSpLocks/>
            </p:cNvGrpSpPr>
            <p:nvPr/>
          </p:nvGrpSpPr>
          <p:grpSpPr bwMode="auto">
            <a:xfrm>
              <a:off x="3379" y="1934"/>
              <a:ext cx="408" cy="408"/>
              <a:chOff x="3379" y="1934"/>
              <a:chExt cx="408" cy="408"/>
            </a:xfrm>
          </p:grpSpPr>
          <p:sp>
            <p:nvSpPr>
              <p:cNvPr id="97298" name="Rectangle 18"/>
              <p:cNvSpPr>
                <a:spLocks noChangeArrowheads="1"/>
              </p:cNvSpPr>
              <p:nvPr/>
            </p:nvSpPr>
            <p:spPr bwMode="auto">
              <a:xfrm>
                <a:off x="3379" y="1934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99" name="Text Box 119"/>
              <p:cNvSpPr txBox="1">
                <a:spLocks noChangeArrowheads="1"/>
              </p:cNvSpPr>
              <p:nvPr/>
            </p:nvSpPr>
            <p:spPr bwMode="auto">
              <a:xfrm>
                <a:off x="3402" y="202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7403" name="Group 123"/>
            <p:cNvGrpSpPr>
              <a:grpSpLocks/>
            </p:cNvGrpSpPr>
            <p:nvPr/>
          </p:nvGrpSpPr>
          <p:grpSpPr bwMode="auto">
            <a:xfrm>
              <a:off x="3788" y="2342"/>
              <a:ext cx="408" cy="408"/>
              <a:chOff x="3788" y="2342"/>
              <a:chExt cx="408" cy="408"/>
            </a:xfrm>
          </p:grpSpPr>
          <p:sp>
            <p:nvSpPr>
              <p:cNvPr id="97301" name="Rectangle 21"/>
              <p:cNvSpPr>
                <a:spLocks noChangeArrowheads="1"/>
              </p:cNvSpPr>
              <p:nvPr/>
            </p:nvSpPr>
            <p:spPr bwMode="auto">
              <a:xfrm>
                <a:off x="3788" y="2342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00" name="Text Box 120"/>
              <p:cNvSpPr txBox="1">
                <a:spLocks noChangeArrowheads="1"/>
              </p:cNvSpPr>
              <p:nvPr/>
            </p:nvSpPr>
            <p:spPr bwMode="auto">
              <a:xfrm>
                <a:off x="3810" y="242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sp>
          <p:nvSpPr>
            <p:cNvPr id="97401" name="Text Box 121"/>
            <p:cNvSpPr txBox="1">
              <a:spLocks noChangeArrowheads="1"/>
            </p:cNvSpPr>
            <p:nvPr/>
          </p:nvSpPr>
          <p:spPr bwMode="auto">
            <a:xfrm>
              <a:off x="3810" y="161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  <p:sp>
          <p:nvSpPr>
            <p:cNvPr id="97402" name="Text Box 122"/>
            <p:cNvSpPr txBox="1">
              <a:spLocks noChangeArrowheads="1"/>
            </p:cNvSpPr>
            <p:nvPr/>
          </p:nvSpPr>
          <p:spPr bwMode="auto">
            <a:xfrm>
              <a:off x="2993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9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9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7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7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7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7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7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7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32" grpId="0" animBg="1"/>
      <p:bldP spid="97432" grpId="1" animBg="1"/>
      <p:bldP spid="97430" grpId="0"/>
      <p:bldP spid="97430" grpId="1"/>
      <p:bldP spid="97430" grpId="2"/>
      <p:bldP spid="97431" grpId="1"/>
      <p:bldP spid="97431" grpId="2"/>
      <p:bldP spid="97376" grpId="0" animBg="1"/>
      <p:bldP spid="97376" grpId="1" animBg="1"/>
      <p:bldP spid="97380" grpId="0" animBg="1"/>
      <p:bldP spid="97380" grpId="1" animBg="1"/>
      <p:bldP spid="97381" grpId="0" animBg="1"/>
      <p:bldP spid="97381" grpId="1" animBg="1"/>
      <p:bldP spid="97382" grpId="0" animBg="1"/>
      <p:bldP spid="97382" grpId="1" animBg="1"/>
      <p:bldP spid="97383" grpId="0"/>
      <p:bldP spid="973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Modeling Framework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7663" y="1909763"/>
            <a:ext cx="8415337" cy="4648200"/>
          </a:xfrm>
        </p:spPr>
        <p:txBody>
          <a:bodyPr/>
          <a:lstStyle/>
          <a:p>
            <a:r>
              <a:rPr lang="de-DE" sz="2700"/>
              <a:t>Surface reconstruction</a:t>
            </a:r>
            <a:endParaRPr lang="de-DE" sz="2700">
              <a:solidFill>
                <a:srgbClr val="FF9900"/>
              </a:solidFill>
            </a:endParaRPr>
          </a:p>
        </p:txBody>
      </p:sp>
      <p:grpSp>
        <p:nvGrpSpPr>
          <p:cNvPr id="91157" name="Group 21"/>
          <p:cNvGrpSpPr>
            <a:grpSpLocks/>
          </p:cNvGrpSpPr>
          <p:nvPr/>
        </p:nvGrpSpPr>
        <p:grpSpPr bwMode="auto">
          <a:xfrm>
            <a:off x="6877050" y="2422525"/>
            <a:ext cx="323850" cy="1943100"/>
            <a:chOff x="3152" y="2841"/>
            <a:chExt cx="204" cy="1224"/>
          </a:xfrm>
        </p:grpSpPr>
        <p:grpSp>
          <p:nvGrpSpPr>
            <p:cNvPr id="91158" name="Group 22"/>
            <p:cNvGrpSpPr>
              <a:grpSpLocks/>
            </p:cNvGrpSpPr>
            <p:nvPr/>
          </p:nvGrpSpPr>
          <p:grpSpPr bwMode="auto">
            <a:xfrm>
              <a:off x="3152" y="3249"/>
              <a:ext cx="204" cy="408"/>
              <a:chOff x="1905" y="3249"/>
              <a:chExt cx="204" cy="408"/>
            </a:xfrm>
          </p:grpSpPr>
          <p:sp>
            <p:nvSpPr>
              <p:cNvPr id="91159" name="Rectangle 23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60" name="Text Box 24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y</a:t>
                </a:r>
              </a:p>
            </p:txBody>
          </p:sp>
        </p:grpSp>
        <p:grpSp>
          <p:nvGrpSpPr>
            <p:cNvPr id="91161" name="Group 25"/>
            <p:cNvGrpSpPr>
              <a:grpSpLocks/>
            </p:cNvGrpSpPr>
            <p:nvPr/>
          </p:nvGrpSpPr>
          <p:grpSpPr bwMode="auto">
            <a:xfrm>
              <a:off x="3152" y="3657"/>
              <a:ext cx="204" cy="408"/>
              <a:chOff x="1905" y="3249"/>
              <a:chExt cx="204" cy="408"/>
            </a:xfrm>
          </p:grpSpPr>
          <p:sp>
            <p:nvSpPr>
              <p:cNvPr id="91162" name="Rectangle 26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63" name="Text Box 27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z</a:t>
                </a:r>
              </a:p>
            </p:txBody>
          </p:sp>
        </p:grpSp>
        <p:grpSp>
          <p:nvGrpSpPr>
            <p:cNvPr id="91164" name="Group 28"/>
            <p:cNvGrpSpPr>
              <a:grpSpLocks/>
            </p:cNvGrpSpPr>
            <p:nvPr/>
          </p:nvGrpSpPr>
          <p:grpSpPr bwMode="auto">
            <a:xfrm>
              <a:off x="3152" y="2841"/>
              <a:ext cx="204" cy="408"/>
              <a:chOff x="1905" y="3249"/>
              <a:chExt cx="204" cy="408"/>
            </a:xfrm>
          </p:grpSpPr>
          <p:sp>
            <p:nvSpPr>
              <p:cNvPr id="91165" name="Rectangle 29"/>
              <p:cNvSpPr>
                <a:spLocks noChangeArrowheads="1"/>
              </p:cNvSpPr>
              <p:nvPr/>
            </p:nvSpPr>
            <p:spPr bwMode="auto">
              <a:xfrm>
                <a:off x="1928" y="3249"/>
                <a:ext cx="158" cy="408"/>
              </a:xfrm>
              <a:prstGeom prst="rect">
                <a:avLst/>
              </a:prstGeom>
              <a:solidFill>
                <a:srgbClr val="33CCCC"/>
              </a:solidFill>
              <a:ln w="254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66" name="Text Box 30"/>
              <p:cNvSpPr txBox="1">
                <a:spLocks noChangeArrowheads="1"/>
              </p:cNvSpPr>
              <p:nvPr/>
            </p:nvSpPr>
            <p:spPr bwMode="auto">
              <a:xfrm>
                <a:off x="1905" y="3335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x</a:t>
                </a:r>
              </a:p>
            </p:txBody>
          </p:sp>
        </p:grpSp>
      </p:grpSp>
      <p:sp>
        <p:nvSpPr>
          <p:cNvPr id="91168" name="Line 32"/>
          <p:cNvSpPr>
            <a:spLocks noChangeShapeType="1"/>
          </p:cNvSpPr>
          <p:nvPr/>
        </p:nvSpPr>
        <p:spPr bwMode="auto">
          <a:xfrm flipH="1">
            <a:off x="1490663" y="35560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0" name="Oval 34"/>
          <p:cNvSpPr>
            <a:spLocks noChangeArrowheads="1"/>
          </p:cNvSpPr>
          <p:nvPr/>
        </p:nvSpPr>
        <p:spPr bwMode="auto">
          <a:xfrm>
            <a:off x="1895475" y="3940175"/>
            <a:ext cx="144463" cy="144463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2" name="Line 36"/>
          <p:cNvSpPr>
            <a:spLocks noChangeShapeType="1"/>
          </p:cNvSpPr>
          <p:nvPr/>
        </p:nvSpPr>
        <p:spPr bwMode="auto">
          <a:xfrm>
            <a:off x="1858963" y="3055938"/>
            <a:ext cx="107950" cy="957262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3" name="Line 37"/>
          <p:cNvSpPr>
            <a:spLocks noChangeShapeType="1"/>
          </p:cNvSpPr>
          <p:nvPr/>
        </p:nvSpPr>
        <p:spPr bwMode="auto">
          <a:xfrm flipH="1" flipV="1">
            <a:off x="1811338" y="2565400"/>
            <a:ext cx="47625" cy="4905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4" name="Line 38"/>
          <p:cNvSpPr>
            <a:spLocks noChangeShapeType="1"/>
          </p:cNvSpPr>
          <p:nvPr/>
        </p:nvSpPr>
        <p:spPr bwMode="auto">
          <a:xfrm>
            <a:off x="1851025" y="3051175"/>
            <a:ext cx="576263" cy="151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5" name="Line 39"/>
          <p:cNvSpPr>
            <a:spLocks noChangeShapeType="1"/>
          </p:cNvSpPr>
          <p:nvPr/>
        </p:nvSpPr>
        <p:spPr bwMode="auto">
          <a:xfrm flipV="1">
            <a:off x="2427288" y="4348163"/>
            <a:ext cx="10080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6" name="Line 40"/>
          <p:cNvSpPr>
            <a:spLocks noChangeShapeType="1"/>
          </p:cNvSpPr>
          <p:nvPr/>
        </p:nvSpPr>
        <p:spPr bwMode="auto">
          <a:xfrm flipH="1" flipV="1">
            <a:off x="1851025" y="3051175"/>
            <a:ext cx="1584325" cy="1296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7" name="Line 41"/>
          <p:cNvSpPr>
            <a:spLocks noChangeShapeType="1"/>
          </p:cNvSpPr>
          <p:nvPr/>
        </p:nvSpPr>
        <p:spPr bwMode="auto">
          <a:xfrm flipH="1" flipV="1">
            <a:off x="3290888" y="3556000"/>
            <a:ext cx="144462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8" name="Line 42"/>
          <p:cNvSpPr>
            <a:spLocks noChangeShapeType="1"/>
          </p:cNvSpPr>
          <p:nvPr/>
        </p:nvSpPr>
        <p:spPr bwMode="auto">
          <a:xfrm flipH="1" flipV="1">
            <a:off x="1851025" y="3051175"/>
            <a:ext cx="144145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79" name="Line 43"/>
          <p:cNvSpPr>
            <a:spLocks noChangeShapeType="1"/>
          </p:cNvSpPr>
          <p:nvPr/>
        </p:nvSpPr>
        <p:spPr bwMode="auto">
          <a:xfrm flipV="1">
            <a:off x="1347788" y="3051175"/>
            <a:ext cx="503237" cy="12239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0" name="Line 44"/>
          <p:cNvSpPr>
            <a:spLocks noChangeShapeType="1"/>
          </p:cNvSpPr>
          <p:nvPr/>
        </p:nvSpPr>
        <p:spPr bwMode="auto">
          <a:xfrm>
            <a:off x="1346200" y="4275138"/>
            <a:ext cx="1081088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1" name="Line 45"/>
          <p:cNvSpPr>
            <a:spLocks noChangeShapeType="1"/>
          </p:cNvSpPr>
          <p:nvPr/>
        </p:nvSpPr>
        <p:spPr bwMode="auto">
          <a:xfrm flipV="1">
            <a:off x="1346200" y="3556000"/>
            <a:ext cx="1444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82" name="Line 46"/>
          <p:cNvSpPr>
            <a:spLocks noChangeShapeType="1"/>
          </p:cNvSpPr>
          <p:nvPr/>
        </p:nvSpPr>
        <p:spPr bwMode="auto">
          <a:xfrm flipV="1">
            <a:off x="1492250" y="3051175"/>
            <a:ext cx="358775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2" name="Text Box 56"/>
          <p:cNvSpPr txBox="1">
            <a:spLocks noChangeArrowheads="1"/>
          </p:cNvSpPr>
          <p:nvPr/>
        </p:nvSpPr>
        <p:spPr bwMode="auto">
          <a:xfrm>
            <a:off x="1331913" y="245745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1193" name="Oval 57"/>
          <p:cNvSpPr>
            <a:spLocks noChangeArrowheads="1"/>
          </p:cNvSpPr>
          <p:nvPr/>
        </p:nvSpPr>
        <p:spPr bwMode="auto">
          <a:xfrm>
            <a:off x="3235325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4" name="Oval 58"/>
          <p:cNvSpPr>
            <a:spLocks noChangeArrowheads="1"/>
          </p:cNvSpPr>
          <p:nvPr/>
        </p:nvSpPr>
        <p:spPr bwMode="auto">
          <a:xfrm>
            <a:off x="3362325" y="4276725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5" name="Oval 59"/>
          <p:cNvSpPr>
            <a:spLocks noChangeArrowheads="1"/>
          </p:cNvSpPr>
          <p:nvPr/>
        </p:nvSpPr>
        <p:spPr bwMode="auto">
          <a:xfrm>
            <a:off x="2370138" y="45085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6" name="Oval 60"/>
          <p:cNvSpPr>
            <a:spLocks noChangeArrowheads="1"/>
          </p:cNvSpPr>
          <p:nvPr/>
        </p:nvSpPr>
        <p:spPr bwMode="auto">
          <a:xfrm>
            <a:off x="1295400" y="4203700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7" name="Oval 61"/>
          <p:cNvSpPr>
            <a:spLocks noChangeArrowheads="1"/>
          </p:cNvSpPr>
          <p:nvPr/>
        </p:nvSpPr>
        <p:spPr bwMode="auto">
          <a:xfrm>
            <a:off x="1435100" y="3519488"/>
            <a:ext cx="107950" cy="1079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212" name="Text Box 76"/>
          <p:cNvSpPr txBox="1">
            <a:spLocks noChangeArrowheads="1"/>
          </p:cNvSpPr>
          <p:nvPr/>
        </p:nvSpPr>
        <p:spPr bwMode="auto">
          <a:xfrm>
            <a:off x="7212013" y="32162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=</a:t>
            </a:r>
          </a:p>
        </p:txBody>
      </p:sp>
      <p:sp>
        <p:nvSpPr>
          <p:cNvPr id="91238" name="Oval 102"/>
          <p:cNvSpPr>
            <a:spLocks noChangeArrowheads="1"/>
          </p:cNvSpPr>
          <p:nvPr/>
        </p:nvSpPr>
        <p:spPr bwMode="auto">
          <a:xfrm>
            <a:off x="1781175" y="2992438"/>
            <a:ext cx="144463" cy="14446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286" name="Group 150"/>
          <p:cNvGrpSpPr>
            <a:grpSpLocks/>
          </p:cNvGrpSpPr>
          <p:nvPr/>
        </p:nvGrpSpPr>
        <p:grpSpPr bwMode="auto">
          <a:xfrm>
            <a:off x="7488238" y="4400550"/>
            <a:ext cx="423862" cy="647700"/>
            <a:chOff x="4717" y="2863"/>
            <a:chExt cx="267" cy="408"/>
          </a:xfrm>
        </p:grpSpPr>
        <p:sp>
          <p:nvSpPr>
            <p:cNvPr id="91248" name="Rectangle 112"/>
            <p:cNvSpPr>
              <a:spLocks noChangeArrowheads="1"/>
            </p:cNvSpPr>
            <p:nvPr/>
          </p:nvSpPr>
          <p:spPr bwMode="auto">
            <a:xfrm>
              <a:off x="4768" y="2863"/>
              <a:ext cx="159" cy="408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9" name="Text Box 113"/>
            <p:cNvSpPr txBox="1">
              <a:spLocks noChangeArrowheads="1"/>
            </p:cNvSpPr>
            <p:nvPr/>
          </p:nvSpPr>
          <p:spPr bwMode="auto">
            <a:xfrm>
              <a:off x="4717" y="2949"/>
              <a:ext cx="2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c</a:t>
              </a:r>
              <a:r>
                <a:rPr lang="de-DE" b="1" baseline="-25000"/>
                <a:t>1</a:t>
              </a:r>
              <a:endParaRPr lang="de-DE" b="1"/>
            </a:p>
          </p:txBody>
        </p:sp>
      </p:grpSp>
      <p:grpSp>
        <p:nvGrpSpPr>
          <p:cNvPr id="91255" name="Group 119"/>
          <p:cNvGrpSpPr>
            <a:grpSpLocks/>
          </p:cNvGrpSpPr>
          <p:nvPr/>
        </p:nvGrpSpPr>
        <p:grpSpPr bwMode="auto">
          <a:xfrm>
            <a:off x="4643438" y="4332288"/>
            <a:ext cx="2016125" cy="274637"/>
            <a:chOff x="2925" y="2820"/>
            <a:chExt cx="1270" cy="173"/>
          </a:xfrm>
        </p:grpSpPr>
        <p:sp>
          <p:nvSpPr>
            <p:cNvPr id="91239" name="Rectangle 103"/>
            <p:cNvSpPr>
              <a:spLocks noChangeArrowheads="1"/>
            </p:cNvSpPr>
            <p:nvPr/>
          </p:nvSpPr>
          <p:spPr bwMode="auto">
            <a:xfrm>
              <a:off x="2970" y="2861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3" name="Rectangle 107"/>
            <p:cNvSpPr>
              <a:spLocks noChangeArrowheads="1"/>
            </p:cNvSpPr>
            <p:nvPr/>
          </p:nvSpPr>
          <p:spPr bwMode="auto">
            <a:xfrm>
              <a:off x="2970" y="2863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2" name="Text Box 116"/>
            <p:cNvSpPr txBox="1">
              <a:spLocks noChangeArrowheads="1"/>
            </p:cNvSpPr>
            <p:nvPr/>
          </p:nvSpPr>
          <p:spPr bwMode="auto">
            <a:xfrm>
              <a:off x="2925" y="282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1256" name="Group 120"/>
          <p:cNvGrpSpPr>
            <a:grpSpLocks/>
          </p:cNvGrpSpPr>
          <p:nvPr/>
        </p:nvGrpSpPr>
        <p:grpSpPr bwMode="auto">
          <a:xfrm>
            <a:off x="4716463" y="4549775"/>
            <a:ext cx="1944687" cy="274638"/>
            <a:chOff x="2971" y="2957"/>
            <a:chExt cx="1225" cy="173"/>
          </a:xfrm>
        </p:grpSpPr>
        <p:sp>
          <p:nvSpPr>
            <p:cNvPr id="91241" name="Rectangle 105"/>
            <p:cNvSpPr>
              <a:spLocks noChangeArrowheads="1"/>
            </p:cNvSpPr>
            <p:nvPr/>
          </p:nvSpPr>
          <p:spPr bwMode="auto">
            <a:xfrm>
              <a:off x="2971" y="2998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4" name="Rectangle 108"/>
            <p:cNvSpPr>
              <a:spLocks noChangeArrowheads="1"/>
            </p:cNvSpPr>
            <p:nvPr/>
          </p:nvSpPr>
          <p:spPr bwMode="auto">
            <a:xfrm>
              <a:off x="3372" y="2998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3" name="Text Box 117"/>
            <p:cNvSpPr txBox="1">
              <a:spLocks noChangeArrowheads="1"/>
            </p:cNvSpPr>
            <p:nvPr/>
          </p:nvSpPr>
          <p:spPr bwMode="auto">
            <a:xfrm>
              <a:off x="3334" y="2957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grpSp>
        <p:nvGrpSpPr>
          <p:cNvPr id="91257" name="Group 121"/>
          <p:cNvGrpSpPr>
            <a:grpSpLocks/>
          </p:cNvGrpSpPr>
          <p:nvPr/>
        </p:nvGrpSpPr>
        <p:grpSpPr bwMode="auto">
          <a:xfrm>
            <a:off x="4716463" y="4772025"/>
            <a:ext cx="1944687" cy="274638"/>
            <a:chOff x="2971" y="3090"/>
            <a:chExt cx="1225" cy="173"/>
          </a:xfrm>
        </p:grpSpPr>
        <p:sp>
          <p:nvSpPr>
            <p:cNvPr id="91242" name="Rectangle 106"/>
            <p:cNvSpPr>
              <a:spLocks noChangeArrowheads="1"/>
            </p:cNvSpPr>
            <p:nvPr/>
          </p:nvSpPr>
          <p:spPr bwMode="auto">
            <a:xfrm>
              <a:off x="2971" y="3135"/>
              <a:ext cx="1225" cy="1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5" name="Rectangle 109"/>
            <p:cNvSpPr>
              <a:spLocks noChangeArrowheads="1"/>
            </p:cNvSpPr>
            <p:nvPr/>
          </p:nvSpPr>
          <p:spPr bwMode="auto">
            <a:xfrm>
              <a:off x="3791" y="3134"/>
              <a:ext cx="404" cy="115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4" name="Text Box 118"/>
            <p:cNvSpPr txBox="1">
              <a:spLocks noChangeArrowheads="1"/>
            </p:cNvSpPr>
            <p:nvPr/>
          </p:nvSpPr>
          <p:spPr bwMode="auto">
            <a:xfrm>
              <a:off x="3755" y="3090"/>
              <a:ext cx="2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latin typeface="Symbol" charset="0"/>
                </a:rPr>
                <a:t>1</a:t>
              </a:r>
            </a:p>
          </p:txBody>
        </p:sp>
      </p:grpSp>
      <p:sp>
        <p:nvSpPr>
          <p:cNvPr id="91258" name="Text Box 122"/>
          <p:cNvSpPr txBox="1">
            <a:spLocks noChangeArrowheads="1"/>
          </p:cNvSpPr>
          <p:nvPr/>
        </p:nvSpPr>
        <p:spPr bwMode="auto">
          <a:xfrm>
            <a:off x="3203575" y="44005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fix</a:t>
            </a:r>
            <a:endParaRPr lang="de-DE" b="1" baseline="-25000">
              <a:solidFill>
                <a:srgbClr val="FF0000"/>
              </a:solidFill>
            </a:endParaRPr>
          </a:p>
        </p:txBody>
      </p:sp>
      <p:sp>
        <p:nvSpPr>
          <p:cNvPr id="91259" name="Oval 123"/>
          <p:cNvSpPr>
            <a:spLocks noChangeArrowheads="1"/>
          </p:cNvSpPr>
          <p:nvPr/>
        </p:nvSpPr>
        <p:spPr bwMode="auto">
          <a:xfrm>
            <a:off x="3311525" y="4221163"/>
            <a:ext cx="201613" cy="201612"/>
          </a:xfrm>
          <a:prstGeom prst="ellipse">
            <a:avLst/>
          </a:prstGeom>
          <a:solidFill>
            <a:srgbClr val="FF6464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287" name="Group 151"/>
          <p:cNvGrpSpPr>
            <a:grpSpLocks/>
          </p:cNvGrpSpPr>
          <p:nvPr/>
        </p:nvGrpSpPr>
        <p:grpSpPr bwMode="auto">
          <a:xfrm>
            <a:off x="4716463" y="2420938"/>
            <a:ext cx="1944687" cy="1944687"/>
            <a:chOff x="2971" y="1525"/>
            <a:chExt cx="1225" cy="1225"/>
          </a:xfrm>
        </p:grpSpPr>
        <p:sp>
          <p:nvSpPr>
            <p:cNvPr id="91288" name="Rectangle 152"/>
            <p:cNvSpPr>
              <a:spLocks noChangeArrowheads="1"/>
            </p:cNvSpPr>
            <p:nvPr/>
          </p:nvSpPr>
          <p:spPr bwMode="auto">
            <a:xfrm>
              <a:off x="2971" y="1525"/>
              <a:ext cx="1224" cy="1225"/>
            </a:xfrm>
            <a:prstGeom prst="rect">
              <a:avLst/>
            </a:prstGeom>
            <a:solidFill>
              <a:srgbClr val="99CC00"/>
            </a:solidFill>
            <a:ln w="25400">
              <a:solidFill>
                <a:srgbClr val="648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9" name="Rectangle 153"/>
            <p:cNvSpPr>
              <a:spLocks noChangeArrowheads="1"/>
            </p:cNvSpPr>
            <p:nvPr/>
          </p:nvSpPr>
          <p:spPr bwMode="auto">
            <a:xfrm>
              <a:off x="2971" y="1525"/>
              <a:ext cx="1225" cy="1225"/>
            </a:xfrm>
            <a:prstGeom prst="rect">
              <a:avLst/>
            </a:prstGeom>
            <a:noFill/>
            <a:ln w="25400">
              <a:solidFill>
                <a:srgbClr val="BE9A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290" name="Group 154"/>
            <p:cNvGrpSpPr>
              <a:grpSpLocks/>
            </p:cNvGrpSpPr>
            <p:nvPr/>
          </p:nvGrpSpPr>
          <p:grpSpPr bwMode="auto">
            <a:xfrm>
              <a:off x="2971" y="1525"/>
              <a:ext cx="408" cy="408"/>
              <a:chOff x="2971" y="1525"/>
              <a:chExt cx="408" cy="408"/>
            </a:xfrm>
          </p:grpSpPr>
          <p:sp>
            <p:nvSpPr>
              <p:cNvPr id="91291" name="Rectangle 155"/>
              <p:cNvSpPr>
                <a:spLocks noChangeArrowheads="1"/>
              </p:cNvSpPr>
              <p:nvPr/>
            </p:nvSpPr>
            <p:spPr bwMode="auto">
              <a:xfrm>
                <a:off x="2971" y="1525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92" name="Text Box 156"/>
              <p:cNvSpPr txBox="1">
                <a:spLocks noChangeArrowheads="1"/>
              </p:cNvSpPr>
              <p:nvPr/>
            </p:nvSpPr>
            <p:spPr bwMode="auto">
              <a:xfrm>
                <a:off x="2993" y="161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1293" name="Group 157"/>
            <p:cNvGrpSpPr>
              <a:grpSpLocks/>
            </p:cNvGrpSpPr>
            <p:nvPr/>
          </p:nvGrpSpPr>
          <p:grpSpPr bwMode="auto">
            <a:xfrm>
              <a:off x="3379" y="1934"/>
              <a:ext cx="408" cy="408"/>
              <a:chOff x="3379" y="1934"/>
              <a:chExt cx="408" cy="408"/>
            </a:xfrm>
          </p:grpSpPr>
          <p:sp>
            <p:nvSpPr>
              <p:cNvPr id="91294" name="Rectangle 158"/>
              <p:cNvSpPr>
                <a:spLocks noChangeArrowheads="1"/>
              </p:cNvSpPr>
              <p:nvPr/>
            </p:nvSpPr>
            <p:spPr bwMode="auto">
              <a:xfrm>
                <a:off x="3379" y="1934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95" name="Text Box 159"/>
              <p:cNvSpPr txBox="1">
                <a:spLocks noChangeArrowheads="1"/>
              </p:cNvSpPr>
              <p:nvPr/>
            </p:nvSpPr>
            <p:spPr bwMode="auto">
              <a:xfrm>
                <a:off x="3402" y="202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grpSp>
          <p:nvGrpSpPr>
            <p:cNvPr id="91296" name="Group 160"/>
            <p:cNvGrpSpPr>
              <a:grpSpLocks/>
            </p:cNvGrpSpPr>
            <p:nvPr/>
          </p:nvGrpSpPr>
          <p:grpSpPr bwMode="auto">
            <a:xfrm>
              <a:off x="3788" y="2342"/>
              <a:ext cx="408" cy="408"/>
              <a:chOff x="3788" y="2342"/>
              <a:chExt cx="408" cy="408"/>
            </a:xfrm>
          </p:grpSpPr>
          <p:sp>
            <p:nvSpPr>
              <p:cNvPr id="91297" name="Rectangle 161"/>
              <p:cNvSpPr>
                <a:spLocks noChangeArrowheads="1"/>
              </p:cNvSpPr>
              <p:nvPr/>
            </p:nvSpPr>
            <p:spPr bwMode="auto">
              <a:xfrm>
                <a:off x="3788" y="2342"/>
                <a:ext cx="408" cy="408"/>
              </a:xfrm>
              <a:prstGeom prst="rect">
                <a:avLst/>
              </a:prstGeom>
              <a:solidFill>
                <a:srgbClr val="F4C600"/>
              </a:solidFill>
              <a:ln w="25400">
                <a:solidFill>
                  <a:srgbClr val="BE9A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98" name="Text Box 162"/>
              <p:cNvSpPr txBox="1">
                <a:spLocks noChangeArrowheads="1"/>
              </p:cNvSpPr>
              <p:nvPr/>
            </p:nvSpPr>
            <p:spPr bwMode="auto">
              <a:xfrm>
                <a:off x="3810" y="2428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b="1"/>
                  <a:t>L/T</a:t>
                </a:r>
                <a:r>
                  <a:rPr lang="de-DE" b="1" i="1" baseline="-25000"/>
                  <a:t>i</a:t>
                </a:r>
                <a:endParaRPr lang="de-DE" b="1" i="1"/>
              </a:p>
            </p:txBody>
          </p:sp>
        </p:grpSp>
        <p:sp>
          <p:nvSpPr>
            <p:cNvPr id="91299" name="Text Box 163"/>
            <p:cNvSpPr txBox="1">
              <a:spLocks noChangeArrowheads="1"/>
            </p:cNvSpPr>
            <p:nvPr/>
          </p:nvSpPr>
          <p:spPr bwMode="auto">
            <a:xfrm>
              <a:off x="3810" y="161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  <p:sp>
          <p:nvSpPr>
            <p:cNvPr id="91300" name="Text Box 164"/>
            <p:cNvSpPr txBox="1">
              <a:spLocks noChangeArrowheads="1"/>
            </p:cNvSpPr>
            <p:nvPr/>
          </p:nvSpPr>
          <p:spPr bwMode="auto">
            <a:xfrm>
              <a:off x="2993" y="242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T</a:t>
              </a:r>
              <a:r>
                <a:rPr lang="de-DE" b="1" i="1" baseline="-25000"/>
                <a:t>i</a:t>
              </a:r>
              <a:endParaRPr lang="de-DE" b="1" i="1"/>
            </a:p>
          </p:txBody>
        </p:sp>
      </p:grpSp>
      <p:grpSp>
        <p:nvGrpSpPr>
          <p:cNvPr id="91301" name="Group 165"/>
          <p:cNvGrpSpPr>
            <a:grpSpLocks/>
          </p:cNvGrpSpPr>
          <p:nvPr/>
        </p:nvGrpSpPr>
        <p:grpSpPr bwMode="auto">
          <a:xfrm>
            <a:off x="7489825" y="2420938"/>
            <a:ext cx="419100" cy="1944687"/>
            <a:chOff x="4725" y="1525"/>
            <a:chExt cx="264" cy="1225"/>
          </a:xfrm>
        </p:grpSpPr>
        <p:sp>
          <p:nvSpPr>
            <p:cNvPr id="91302" name="Rectangle 166"/>
            <p:cNvSpPr>
              <a:spLocks noChangeArrowheads="1"/>
            </p:cNvSpPr>
            <p:nvPr/>
          </p:nvSpPr>
          <p:spPr bwMode="auto">
            <a:xfrm>
              <a:off x="4774" y="1525"/>
              <a:ext cx="159" cy="1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3" name="Text Box 167"/>
            <p:cNvSpPr txBox="1">
              <a:spLocks noChangeArrowheads="1"/>
            </p:cNvSpPr>
            <p:nvPr/>
          </p:nvSpPr>
          <p:spPr bwMode="auto">
            <a:xfrm>
              <a:off x="4725" y="2042"/>
              <a:ext cx="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0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58" grpId="0"/>
      <p:bldP spid="9125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FFFFFF"/>
      </a:dk2>
      <a:lt2>
        <a:srgbClr val="FFCC33"/>
      </a:lt2>
      <a:accent1>
        <a:srgbClr val="FF6633"/>
      </a:accent1>
      <a:accent2>
        <a:srgbClr val="B9D300"/>
      </a:accent2>
      <a:accent3>
        <a:srgbClr val="FFFFFF"/>
      </a:accent3>
      <a:accent4>
        <a:srgbClr val="000000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D6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D6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1014</Words>
  <Application>Microsoft Macintosh PowerPoint</Application>
  <PresentationFormat>On-screen Show (4:3)</PresentationFormat>
  <Paragraphs>424</Paragraphs>
  <Slides>40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Custom Design</vt:lpstr>
      <vt:lpstr>Equation</vt:lpstr>
      <vt:lpstr>PowerPoint Presentation</vt:lpstr>
      <vt:lpstr>Ideas and Contributions </vt:lpstr>
      <vt:lpstr>Ideas and Contributions </vt:lpstr>
      <vt:lpstr>Sketch-Based  Interfaces and Modeling</vt:lpstr>
      <vt:lpstr>Inspiration and Motivation</vt:lpstr>
      <vt:lpstr>Mesh Modeling Framework</vt:lpstr>
      <vt:lpstr>Mesh Modeling Framework</vt:lpstr>
      <vt:lpstr>Mesh Modeling Framework</vt:lpstr>
      <vt:lpstr>Mesh Modeling Framework</vt:lpstr>
      <vt:lpstr>Mesh Modeling Framework</vt:lpstr>
      <vt:lpstr>Mesh Modeling Framework</vt:lpstr>
      <vt:lpstr>Silhouette Sketching</vt:lpstr>
      <vt:lpstr>Silhouette Sketching</vt:lpstr>
      <vt:lpstr>Silhouette Sketching</vt:lpstr>
      <vt:lpstr>Silhouette Sketching</vt:lpstr>
      <vt:lpstr>Silhouette Sketching</vt:lpstr>
      <vt:lpstr>Silhouette Sketching</vt:lpstr>
      <vt:lpstr>Silhouette Sketching</vt:lpstr>
      <vt:lpstr>Feature Sketching </vt:lpstr>
      <vt:lpstr>Geometry Adjustment</vt:lpstr>
      <vt:lpstr>Geometry Adjustment</vt:lpstr>
      <vt:lpstr>Geometry Adjustment</vt:lpstr>
      <vt:lpstr>Geometry Adjustment</vt:lpstr>
      <vt:lpstr>Geometry Adjustment</vt:lpstr>
      <vt:lpstr>Feature Edit</vt:lpstr>
      <vt:lpstr>Feature Edit</vt:lpstr>
      <vt:lpstr>Feature Edit</vt:lpstr>
      <vt:lpstr>Laplacian Constraints</vt:lpstr>
      <vt:lpstr>Contour Edit</vt:lpstr>
      <vt:lpstr>Contour Edit</vt:lpstr>
      <vt:lpstr>Contour Edit</vt:lpstr>
      <vt:lpstr>Contour Edit</vt:lpstr>
      <vt:lpstr>Editing Session (1)</vt:lpstr>
      <vt:lpstr>Editing Session (2)</vt:lpstr>
      <vt:lpstr>Editing Session (3)</vt:lpstr>
      <vt:lpstr>Editing Session (4)</vt:lpstr>
      <vt:lpstr>Editing Session Result</vt:lpstr>
      <vt:lpstr>Discussion…</vt:lpstr>
      <vt:lpstr>Thank You!</vt:lpstr>
      <vt:lpstr>Noisy Surface Silhouette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Sorkine  Olga</cp:lastModifiedBy>
  <cp:revision>146</cp:revision>
  <dcterms:created xsi:type="dcterms:W3CDTF">2003-01-26T07:16:40Z</dcterms:created>
  <dcterms:modified xsi:type="dcterms:W3CDTF">2011-09-16T08:40:39Z</dcterms:modified>
</cp:coreProperties>
</file>